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9" r:id="rId2"/>
    <p:sldId id="264" r:id="rId3"/>
    <p:sldId id="258" r:id="rId4"/>
    <p:sldId id="260" r:id="rId5"/>
    <p:sldId id="261" r:id="rId6"/>
    <p:sldId id="267" r:id="rId7"/>
    <p:sldId id="268" r:id="rId8"/>
    <p:sldId id="266" r:id="rId9"/>
    <p:sldId id="269" r:id="rId10"/>
    <p:sldId id="270"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91" d="100"/>
          <a:sy n="91" d="100"/>
        </p:scale>
        <p:origin x="6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704BB-8617-4D14-A72A-C23CD2A89B76}" type="datetimeFigureOut">
              <a:rPr lang="en-US" smtClean="0"/>
              <a:t>5/17/2018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CD306-75B8-4CA7-BC9F-8D67BC529C28}" type="slidenum">
              <a:rPr lang="en-US" smtClean="0"/>
              <a:t>‹#›</a:t>
            </a:fld>
            <a:endParaRPr lang="en-US"/>
          </a:p>
        </p:txBody>
      </p:sp>
    </p:spTree>
    <p:extLst>
      <p:ext uri="{BB962C8B-B14F-4D97-AF65-F5344CB8AC3E}">
        <p14:creationId xmlns:p14="http://schemas.microsoft.com/office/powerpoint/2010/main" val="4224398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1BDA5B8-7337-4006-9A52-E70D93287D4A}" type="datetime1">
              <a:rPr lang="en-US" smtClean="0"/>
              <a:t>5/17/2018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789572-3F48-4A90-987C-AEABB236C158}" type="datetime1">
              <a:rPr lang="en-US" smtClean="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FD166E-AAC3-4470-9C39-B7ABC2205D98}" type="datetime1">
              <a:rPr lang="en-US" smtClean="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812494-6BF0-4561-8F20-D226A137F26E}" type="datetime1">
              <a:rPr lang="en-US" smtClean="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D8ECED-3BBC-4A9E-AAD0-710761D0B03C}" type="datetime1">
              <a:rPr lang="en-US" smtClean="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6DD2C9B-04F7-4EBB-8D08-63FCBB5FA0FF}" type="datetime1">
              <a:rPr lang="en-US" smtClean="0"/>
              <a:t>5/17/2018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EE3B3E2-4C23-4F7D-A6D8-42BAC7636657}" type="datetime1">
              <a:rPr lang="en-US" smtClean="0"/>
              <a:t>5/17/2018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5CC83A-0D04-41AB-81E8-40592BF72493}" type="datetime1">
              <a:rPr lang="en-US" smtClean="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B0F84-E5B3-4877-A1F9-F04BCA6782E9}" type="datetime1">
              <a:rPr lang="en-US" smtClean="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43671-7D97-4C22-92B8-C18E74F64D20}" type="datetime1">
              <a:rPr lang="en-US" smtClean="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C04239-B8F9-498F-8330-9256CD5512A6}" type="datetime1">
              <a:rPr lang="en-US" smtClean="0"/>
              <a:t>5/17/2018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4E2CB0-5D5D-460F-9F4E-3E6535C8BDAC}" type="datetime1">
              <a:rPr lang="en-US" smtClean="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73D883-D5C4-4E07-88A9-6296058CC7B1}" type="datetime1">
              <a:rPr lang="en-US" smtClean="0"/>
              <a:t>5/17/2018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53C07F-6B5A-480D-8D6D-9B7CC168EF3B}" type="datetime1">
              <a:rPr lang="en-US" smtClean="0"/>
              <a:t>5/17/2018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4D2E3-2BDD-4BEB-AF26-97EB23A5DE06}" type="datetime1">
              <a:rPr lang="en-US" smtClean="0"/>
              <a:t>5/17/2018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B85E75-CCA6-4456-ABDB-088B266C4877}" type="datetime1">
              <a:rPr lang="en-US" smtClean="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E628D6-3936-4B9E-948D-226839B89F4F}" type="datetime1">
              <a:rPr lang="en-US" smtClean="0"/>
              <a:t>5/17/2018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49BCBF6-D0B8-46C2-8B00-86395E9DF986}" type="datetime1">
              <a:rPr lang="en-US" smtClean="0"/>
              <a:t>5/17/2018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nutrition picture">
            <a:extLst>
              <a:ext uri="{FF2B5EF4-FFF2-40B4-BE49-F238E27FC236}">
                <a16:creationId xmlns:a16="http://schemas.microsoft.com/office/drawing/2014/main" id="{FFFF8373-C8A8-41B4-85FA-CFF10A4CC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DD15B4CD-C8E6-4F59-8378-7B6C4D16F990}"/>
              </a:ext>
            </a:extLst>
          </p:cNvPr>
          <p:cNvSpPr/>
          <p:nvPr/>
        </p:nvSpPr>
        <p:spPr>
          <a:xfrm>
            <a:off x="0" y="-10"/>
            <a:ext cx="9801726" cy="6858000"/>
          </a:xfrm>
          <a:custGeom>
            <a:avLst/>
            <a:gdLst>
              <a:gd name="connsiteX0" fmla="*/ 0 w 9801726"/>
              <a:gd name="connsiteY0" fmla="*/ 0 h 6858000"/>
              <a:gd name="connsiteX1" fmla="*/ 1718487 w 9801726"/>
              <a:gd name="connsiteY1" fmla="*/ 0 h 6858000"/>
              <a:gd name="connsiteX2" fmla="*/ 9801726 w 9801726"/>
              <a:gd name="connsiteY2" fmla="*/ 3981460 h 6858000"/>
              <a:gd name="connsiteX3" fmla="*/ 3961717 w 9801726"/>
              <a:gd name="connsiteY3" fmla="*/ 6858000 h 6858000"/>
              <a:gd name="connsiteX4" fmla="*/ 0 w 98017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726" h="6858000">
                <a:moveTo>
                  <a:pt x="0" y="0"/>
                </a:moveTo>
                <a:lnTo>
                  <a:pt x="1718487" y="0"/>
                </a:lnTo>
                <a:lnTo>
                  <a:pt x="9801726" y="3981460"/>
                </a:lnTo>
                <a:lnTo>
                  <a:pt x="3961717" y="6858000"/>
                </a:lnTo>
                <a:lnTo>
                  <a:pt x="0" y="6858000"/>
                </a:lnTo>
                <a:close/>
              </a:path>
            </a:pathLst>
          </a:custGeom>
          <a:gradFill flip="none" rotWithShape="1">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7D9567A6-6A8E-4BE2-A921-C53B87F9A18F}"/>
              </a:ext>
            </a:extLst>
          </p:cNvPr>
          <p:cNvSpPr/>
          <p:nvPr/>
        </p:nvSpPr>
        <p:spPr>
          <a:xfrm>
            <a:off x="0" y="0"/>
            <a:ext cx="12191980" cy="6858000"/>
          </a:xfrm>
          <a:custGeom>
            <a:avLst/>
            <a:gdLst>
              <a:gd name="connsiteX0" fmla="*/ 7748337 w 12191980"/>
              <a:gd name="connsiteY0" fmla="*/ 0 h 6858000"/>
              <a:gd name="connsiteX1" fmla="*/ 12191980 w 12191980"/>
              <a:gd name="connsiteY1" fmla="*/ 0 h 6858000"/>
              <a:gd name="connsiteX2" fmla="*/ 12191980 w 12191980"/>
              <a:gd name="connsiteY2" fmla="*/ 2203004 h 6858000"/>
              <a:gd name="connsiteX3" fmla="*/ 0 w 12191980"/>
              <a:gd name="connsiteY3" fmla="*/ 0 h 6858000"/>
              <a:gd name="connsiteX4" fmla="*/ 713666 w 12191980"/>
              <a:gd name="connsiteY4" fmla="*/ 0 h 6858000"/>
              <a:gd name="connsiteX5" fmla="*/ 8752182 w 12191980"/>
              <a:gd name="connsiteY5" fmla="*/ 3985217 h 6858000"/>
              <a:gd name="connsiteX6" fmla="*/ 2957538 w 12191980"/>
              <a:gd name="connsiteY6" fmla="*/ 6858000 h 6858000"/>
              <a:gd name="connsiteX7" fmla="*/ 0 w 121919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80" h="6858000">
                <a:moveTo>
                  <a:pt x="7748337" y="0"/>
                </a:moveTo>
                <a:lnTo>
                  <a:pt x="12191980" y="0"/>
                </a:lnTo>
                <a:lnTo>
                  <a:pt x="12191980" y="2203004"/>
                </a:lnTo>
                <a:close/>
                <a:moveTo>
                  <a:pt x="0" y="0"/>
                </a:moveTo>
                <a:lnTo>
                  <a:pt x="713666" y="0"/>
                </a:lnTo>
                <a:lnTo>
                  <a:pt x="8752182" y="3985217"/>
                </a:lnTo>
                <a:lnTo>
                  <a:pt x="2957538"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ame 21">
            <a:extLst>
              <a:ext uri="{FF2B5EF4-FFF2-40B4-BE49-F238E27FC236}">
                <a16:creationId xmlns:a16="http://schemas.microsoft.com/office/drawing/2014/main" id="{3BEA189B-2FF7-4C6A-99D8-4C0AAED2B777}"/>
              </a:ext>
            </a:extLst>
          </p:cNvPr>
          <p:cNvSpPr/>
          <p:nvPr/>
        </p:nvSpPr>
        <p:spPr>
          <a:xfrm rot="2700000">
            <a:off x="11227226" y="345960"/>
            <a:ext cx="504000" cy="504000"/>
          </a:xfrm>
          <a:prstGeom prst="frame">
            <a:avLst>
              <a:gd name="adj1" fmla="val 25000"/>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Connector 27">
            <a:extLst>
              <a:ext uri="{FF2B5EF4-FFF2-40B4-BE49-F238E27FC236}">
                <a16:creationId xmlns:a16="http://schemas.microsoft.com/office/drawing/2014/main" id="{B4797F75-88DC-49B4-B531-FA1156B567E1}"/>
              </a:ext>
            </a:extLst>
          </p:cNvPr>
          <p:cNvCxnSpPr>
            <a:cxnSpLocks/>
          </p:cNvCxnSpPr>
          <p:nvPr/>
        </p:nvCxnSpPr>
        <p:spPr>
          <a:xfrm rot="120000">
            <a:off x="368968" y="737936"/>
            <a:ext cx="4748463" cy="21827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488C848-D555-4E5F-8C9A-4B38071C38BE}"/>
              </a:ext>
            </a:extLst>
          </p:cNvPr>
          <p:cNvCxnSpPr>
            <a:cxnSpLocks/>
          </p:cNvCxnSpPr>
          <p:nvPr/>
        </p:nvCxnSpPr>
        <p:spPr>
          <a:xfrm rot="120000">
            <a:off x="521368" y="890336"/>
            <a:ext cx="4748463" cy="21827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CDACAC-16D2-4940-A361-8324B33AE208}"/>
              </a:ext>
            </a:extLst>
          </p:cNvPr>
          <p:cNvSpPr txBox="1"/>
          <p:nvPr/>
        </p:nvSpPr>
        <p:spPr>
          <a:xfrm>
            <a:off x="673768" y="2916221"/>
            <a:ext cx="4884821" cy="830997"/>
          </a:xfrm>
          <a:prstGeom prst="rect">
            <a:avLst/>
          </a:prstGeom>
          <a:noFill/>
        </p:spPr>
        <p:txBody>
          <a:bodyPr wrap="square" rtlCol="0">
            <a:spAutoFit/>
          </a:bodyPr>
          <a:lstStyle/>
          <a:p>
            <a:r>
              <a:rPr lang="en-IN" sz="4800" dirty="0">
                <a:solidFill>
                  <a:schemeClr val="tx1">
                    <a:lumMod val="65000"/>
                    <a:lumOff val="35000"/>
                  </a:schemeClr>
                </a:solidFill>
                <a:latin typeface="Montserrat Light" panose="00000400000000000000" pitchFamily="2" charset="0"/>
              </a:rPr>
              <a:t>Tailored Nutrition</a:t>
            </a:r>
          </a:p>
        </p:txBody>
      </p:sp>
      <p:sp>
        <p:nvSpPr>
          <p:cNvPr id="25" name="TextBox 24">
            <a:extLst>
              <a:ext uri="{FF2B5EF4-FFF2-40B4-BE49-F238E27FC236}">
                <a16:creationId xmlns:a16="http://schemas.microsoft.com/office/drawing/2014/main" id="{17876493-1998-4177-859A-8444E65AD204}"/>
              </a:ext>
            </a:extLst>
          </p:cNvPr>
          <p:cNvSpPr txBox="1"/>
          <p:nvPr/>
        </p:nvSpPr>
        <p:spPr>
          <a:xfrm>
            <a:off x="721895" y="3912373"/>
            <a:ext cx="4871662" cy="1538883"/>
          </a:xfrm>
          <a:prstGeom prst="rect">
            <a:avLst/>
          </a:prstGeom>
          <a:noFill/>
        </p:spPr>
        <p:txBody>
          <a:bodyPr wrap="square" rtlCol="0">
            <a:spAutoFit/>
          </a:bodyPr>
          <a:lstStyle/>
          <a:p>
            <a:r>
              <a:rPr lang="en-US" sz="2000" dirty="0"/>
              <a:t>Sanjeev Sharma, Andrew Glyadchenko, Leon Campbell, Alvin Lam</a:t>
            </a:r>
          </a:p>
          <a:p>
            <a:endParaRPr lang="en-US" sz="2000" dirty="0"/>
          </a:p>
          <a:p>
            <a:r>
              <a:rPr lang="en-US" sz="1400" dirty="0"/>
              <a:t>Advnc apl:cpstne maj CSCI 49900</a:t>
            </a:r>
          </a:p>
          <a:p>
            <a:endParaRPr lang="en-US" sz="2000" dirty="0"/>
          </a:p>
        </p:txBody>
      </p:sp>
      <p:sp>
        <p:nvSpPr>
          <p:cNvPr id="12" name="TextBox 11">
            <a:extLst>
              <a:ext uri="{FF2B5EF4-FFF2-40B4-BE49-F238E27FC236}">
                <a16:creationId xmlns:a16="http://schemas.microsoft.com/office/drawing/2014/main" id="{36D50287-FE59-46EA-84FE-3F11FACF1545}"/>
              </a:ext>
            </a:extLst>
          </p:cNvPr>
          <p:cNvSpPr txBox="1"/>
          <p:nvPr/>
        </p:nvSpPr>
        <p:spPr>
          <a:xfrm>
            <a:off x="745957" y="5090340"/>
            <a:ext cx="3994484" cy="276999"/>
          </a:xfrm>
          <a:prstGeom prst="rect">
            <a:avLst/>
          </a:prstGeom>
          <a:noFill/>
        </p:spPr>
        <p:txBody>
          <a:bodyPr wrap="square" rtlCol="0">
            <a:spAutoFit/>
          </a:bodyPr>
          <a:lstStyle/>
          <a:p>
            <a:r>
              <a:rPr lang="en-IN" sz="1200" dirty="0">
                <a:solidFill>
                  <a:schemeClr val="tx1">
                    <a:lumMod val="65000"/>
                    <a:lumOff val="35000"/>
                  </a:schemeClr>
                </a:solidFill>
                <a:latin typeface="Montserrat Light" panose="00000400000000000000" pitchFamily="2" charset="0"/>
              </a:rPr>
              <a:t>5-10-18</a:t>
            </a:r>
          </a:p>
        </p:txBody>
      </p:sp>
      <p:sp>
        <p:nvSpPr>
          <p:cNvPr id="2" name="Slide Number Placeholder 1">
            <a:extLst>
              <a:ext uri="{FF2B5EF4-FFF2-40B4-BE49-F238E27FC236}">
                <a16:creationId xmlns:a16="http://schemas.microsoft.com/office/drawing/2014/main" id="{1B3E7C1D-8B67-49DD-8CC1-927A91FCC877}"/>
              </a:ext>
            </a:extLst>
          </p:cNvPr>
          <p:cNvSpPr>
            <a:spLocks noGrp="1"/>
          </p:cNvSpPr>
          <p:nvPr>
            <p:ph type="sldNum" sz="quarter" idx="12"/>
          </p:nvPr>
        </p:nvSpPr>
        <p:spPr/>
        <p:txBody>
          <a:bodyPr/>
          <a:lstStyle/>
          <a:p>
            <a:fld id="{6D22F896-40B5-4ADD-8801-0D06FADFA095}" type="slidenum">
              <a:rPr lang="en-US" sz="2400" smtClean="0"/>
              <a:t>1</a:t>
            </a:fld>
            <a:endParaRPr lang="en-US" dirty="0"/>
          </a:p>
        </p:txBody>
      </p:sp>
    </p:spTree>
    <p:extLst>
      <p:ext uri="{BB962C8B-B14F-4D97-AF65-F5344CB8AC3E}">
        <p14:creationId xmlns:p14="http://schemas.microsoft.com/office/powerpoint/2010/main" val="600959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48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Tx/>
              <a:buChar char="-"/>
            </a:pPr>
            <a:endParaRPr lang="en-US" sz="2800"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10</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29000">
                <a:srgbClr val="6D5479">
                  <a:lumMod val="80000"/>
                  <a:lumOff val="20000"/>
                  <a:alpha val="85000"/>
                </a:srgbClr>
              </a:gs>
              <a:gs pos="100000">
                <a:srgbClr val="5C1765">
                  <a:lumMod val="75000"/>
                  <a:lumOff val="25000"/>
                  <a:alpha val="85000"/>
                </a:srgbClr>
              </a:gs>
            </a:gsLst>
            <a:lin ang="42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2781300" y="174324"/>
            <a:ext cx="6417369" cy="830997"/>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To Summarize</a:t>
            </a:r>
          </a:p>
        </p:txBody>
      </p:sp>
      <p:sp>
        <p:nvSpPr>
          <p:cNvPr id="5" name="TextBox 4">
            <a:extLst>
              <a:ext uri="{FF2B5EF4-FFF2-40B4-BE49-F238E27FC236}">
                <a16:creationId xmlns:a16="http://schemas.microsoft.com/office/drawing/2014/main" id="{9D7752FE-653E-4A68-A0E8-CC7A6D2B9FFC}"/>
              </a:ext>
            </a:extLst>
          </p:cNvPr>
          <p:cNvSpPr txBox="1"/>
          <p:nvPr/>
        </p:nvSpPr>
        <p:spPr>
          <a:xfrm>
            <a:off x="577850" y="1774497"/>
            <a:ext cx="9931400" cy="5170646"/>
          </a:xfrm>
          <a:prstGeom prst="rect">
            <a:avLst/>
          </a:prstGeom>
          <a:noFill/>
        </p:spPr>
        <p:txBody>
          <a:bodyPr wrap="square" rtlCol="0">
            <a:spAutoFit/>
          </a:bodyPr>
          <a:lstStyle/>
          <a:p>
            <a:pPr marL="457200" indent="-457200">
              <a:buFont typeface="+mj-lt"/>
              <a:buAutoNum type="arabicPeriod"/>
            </a:pPr>
            <a:r>
              <a:rPr lang="en-US" sz="2400" dirty="0"/>
              <a:t>We started off not knowing how to implement most of Tailored Nutrition. We were slow to learn as there was a lot to take in about API use, databases, and React Native. </a:t>
            </a:r>
          </a:p>
          <a:p>
            <a:pPr marL="457200" indent="-457200">
              <a:buFont typeface="+mj-lt"/>
              <a:buAutoNum type="arabicPeriod"/>
            </a:pPr>
            <a:r>
              <a:rPr lang="en-US" sz="2400" dirty="0"/>
              <a:t>Early on we spent a large deal of time stylizing pages for our app. </a:t>
            </a:r>
          </a:p>
          <a:p>
            <a:pPr marL="457200" indent="-457200">
              <a:buFont typeface="+mj-lt"/>
              <a:buAutoNum type="arabicPeriod"/>
            </a:pPr>
            <a:r>
              <a:rPr lang="en-US" sz="2400" dirty="0"/>
              <a:t>We learned a lot about Realm. Spent time trying to implement Realm but realized we had issues and made the decision to switch to SQLite for our database.</a:t>
            </a:r>
          </a:p>
          <a:p>
            <a:pPr marL="457200" indent="-457200">
              <a:buFont typeface="+mj-lt"/>
              <a:buAutoNum type="arabicPeriod"/>
            </a:pPr>
            <a:r>
              <a:rPr lang="en-US" sz="2400" dirty="0"/>
              <a:t>We learned about the USDA nutrition API, but quickly realized it was not full featured enough for our use case. We decided to go with </a:t>
            </a:r>
            <a:r>
              <a:rPr lang="en-US" sz="2400" dirty="0" err="1"/>
              <a:t>NutritionX</a:t>
            </a:r>
            <a:r>
              <a:rPr lang="en-US" sz="2400" dirty="0"/>
              <a:t>.</a:t>
            </a:r>
          </a:p>
          <a:p>
            <a:pPr marL="457200" indent="-457200">
              <a:buFont typeface="+mj-lt"/>
              <a:buAutoNum type="arabicPeriod"/>
            </a:pPr>
            <a:r>
              <a:rPr lang="en-US" sz="2400" dirty="0"/>
              <a:t>With these decisions, we began implementation of our backend.</a:t>
            </a:r>
          </a:p>
          <a:p>
            <a:pPr marL="457200" indent="-457200">
              <a:buFont typeface="+mj-lt"/>
              <a:buAutoNum type="arabicPeriod"/>
            </a:pPr>
            <a:r>
              <a:rPr lang="en-US" sz="2400" dirty="0"/>
              <a:t>Now, we have a working app that </a:t>
            </a:r>
            <a:r>
              <a:rPr lang="en-US" sz="2400" i="1" dirty="0"/>
              <a:t>essentially</a:t>
            </a:r>
            <a:r>
              <a:rPr lang="en-US" sz="2400" dirty="0"/>
              <a:t> does the same things you could do with </a:t>
            </a:r>
            <a:r>
              <a:rPr lang="en-US" sz="2400" dirty="0" err="1"/>
              <a:t>myfitnesspal</a:t>
            </a:r>
            <a:r>
              <a:rPr lang="en-US" sz="2400" dirty="0"/>
              <a:t>. Except Tailored Nutrition is made by Hunter students so it is inherently cooler.</a:t>
            </a:r>
          </a:p>
          <a:p>
            <a:pPr marL="457200" indent="-457200">
              <a:buFont typeface="+mj-lt"/>
              <a:buAutoNum type="arabicPeriod"/>
            </a:pPr>
            <a:endParaRPr lang="en-US" dirty="0"/>
          </a:p>
        </p:txBody>
      </p:sp>
    </p:spTree>
    <p:extLst>
      <p:ext uri="{BB962C8B-B14F-4D97-AF65-F5344CB8AC3E}">
        <p14:creationId xmlns:p14="http://schemas.microsoft.com/office/powerpoint/2010/main" val="2452524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2EFB16-B0BA-4917-90BC-DBBF62E40170}"/>
              </a:ext>
            </a:extLst>
          </p:cNvPr>
          <p:cNvSpPr/>
          <p:nvPr/>
        </p:nvSpPr>
        <p:spPr>
          <a:xfrm>
            <a:off x="-13960" y="-6980"/>
            <a:ext cx="12192000" cy="6858000"/>
          </a:xfrm>
          <a:prstGeom prst="rect">
            <a:avLst/>
          </a:prstGeom>
          <a:solidFill>
            <a:srgbClr val="2728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2822"/>
              </a:solidFill>
            </a:endParaRPr>
          </a:p>
        </p:txBody>
      </p:sp>
      <p:sp>
        <p:nvSpPr>
          <p:cNvPr id="2" name="Slide Number Placeholder 1">
            <a:extLst>
              <a:ext uri="{FF2B5EF4-FFF2-40B4-BE49-F238E27FC236}">
                <a16:creationId xmlns:a16="http://schemas.microsoft.com/office/drawing/2014/main" id="{B2207DA3-94D1-4939-A51F-22EEEE1CC96F}"/>
              </a:ext>
            </a:extLst>
          </p:cNvPr>
          <p:cNvSpPr>
            <a:spLocks noGrp="1"/>
          </p:cNvSpPr>
          <p:nvPr>
            <p:ph type="sldNum" sz="quarter" idx="12"/>
          </p:nvPr>
        </p:nvSpPr>
        <p:spPr/>
        <p:txBody>
          <a:bodyPr/>
          <a:lstStyle/>
          <a:p>
            <a:fld id="{6D22F896-40B5-4ADD-8801-0D06FADFA095}" type="slidenum">
              <a:rPr lang="en-US" sz="2000" smtClean="0"/>
              <a:t>11</a:t>
            </a:fld>
            <a:endParaRPr lang="en-US" dirty="0"/>
          </a:p>
        </p:txBody>
      </p:sp>
      <p:sp>
        <p:nvSpPr>
          <p:cNvPr id="4" name="TextBox 3">
            <a:extLst>
              <a:ext uri="{FF2B5EF4-FFF2-40B4-BE49-F238E27FC236}">
                <a16:creationId xmlns:a16="http://schemas.microsoft.com/office/drawing/2014/main" id="{9BBB945D-435F-4DDF-8A7B-E81962ACFB87}"/>
              </a:ext>
            </a:extLst>
          </p:cNvPr>
          <p:cNvSpPr txBox="1"/>
          <p:nvPr/>
        </p:nvSpPr>
        <p:spPr>
          <a:xfrm>
            <a:off x="0" y="3013501"/>
            <a:ext cx="12191999" cy="523220"/>
          </a:xfrm>
          <a:prstGeom prst="rect">
            <a:avLst/>
          </a:prstGeom>
          <a:solidFill>
            <a:srgbClr val="272822"/>
          </a:solidFill>
        </p:spPr>
        <p:txBody>
          <a:bodyPr wrap="square" rtlCol="0">
            <a:spAutoFit/>
          </a:bodyPr>
          <a:lstStyle/>
          <a:p>
            <a:pPr algn="ctr"/>
            <a:r>
              <a:rPr lang="en-IN" sz="2800" dirty="0">
                <a:solidFill>
                  <a:srgbClr val="C00000"/>
                </a:solidFill>
                <a:latin typeface="OCR A Extended" panose="02010509020102010303" pitchFamily="50" charset="0"/>
              </a:rPr>
              <a:t>return</a:t>
            </a:r>
            <a:r>
              <a:rPr lang="en-IN" sz="2800" dirty="0">
                <a:solidFill>
                  <a:schemeClr val="tx1">
                    <a:lumMod val="65000"/>
                    <a:lumOff val="35000"/>
                  </a:schemeClr>
                </a:solidFill>
                <a:latin typeface="OCR A Extended" panose="02010509020102010303" pitchFamily="50" charset="0"/>
              </a:rPr>
              <a:t> </a:t>
            </a:r>
            <a:r>
              <a:rPr lang="en-IN" sz="2800" dirty="0">
                <a:solidFill>
                  <a:srgbClr val="7030A0"/>
                </a:solidFill>
                <a:latin typeface="OCR A Extended" panose="02010509020102010303" pitchFamily="50" charset="0"/>
              </a:rPr>
              <a:t>0</a:t>
            </a:r>
            <a:r>
              <a:rPr lang="en-IN" sz="2800" dirty="0">
                <a:solidFill>
                  <a:schemeClr val="tx1">
                    <a:lumMod val="65000"/>
                    <a:lumOff val="35000"/>
                  </a:schemeClr>
                </a:solidFill>
                <a:latin typeface="OCR A Extended" panose="02010509020102010303" pitchFamily="50" charset="0"/>
              </a:rPr>
              <a:t>;</a:t>
            </a:r>
          </a:p>
        </p:txBody>
      </p:sp>
    </p:spTree>
    <p:extLst>
      <p:ext uri="{BB962C8B-B14F-4D97-AF65-F5344CB8AC3E}">
        <p14:creationId xmlns:p14="http://schemas.microsoft.com/office/powerpoint/2010/main" val="285078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Image result for nutrition picture">
            <a:extLst>
              <a:ext uri="{FF2B5EF4-FFF2-40B4-BE49-F238E27FC236}">
                <a16:creationId xmlns:a16="http://schemas.microsoft.com/office/drawing/2014/main" id="{AFCA6F3B-E44F-446E-BEEE-70A33942A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Shape 23">
            <a:extLst>
              <a:ext uri="{FF2B5EF4-FFF2-40B4-BE49-F238E27FC236}">
                <a16:creationId xmlns:a16="http://schemas.microsoft.com/office/drawing/2014/main" id="{D431EF74-63CF-4458-B993-2C64F1E775A0}"/>
              </a:ext>
            </a:extLst>
          </p:cNvPr>
          <p:cNvSpPr/>
          <p:nvPr/>
        </p:nvSpPr>
        <p:spPr>
          <a:xfrm>
            <a:off x="0" y="-13960"/>
            <a:ext cx="12192000" cy="6871960"/>
          </a:xfrm>
          <a:custGeom>
            <a:avLst/>
            <a:gdLst>
              <a:gd name="connsiteX0" fmla="*/ 5821681 w 12192000"/>
              <a:gd name="connsiteY0" fmla="*/ 2635717 h 6858000"/>
              <a:gd name="connsiteX1" fmla="*/ 5821681 w 12192000"/>
              <a:gd name="connsiteY1" fmla="*/ 2681436 h 6858000"/>
              <a:gd name="connsiteX2" fmla="*/ 11353800 w 12192000"/>
              <a:gd name="connsiteY2" fmla="*/ 2681436 h 6858000"/>
              <a:gd name="connsiteX3" fmla="*/ 11353800 w 12192000"/>
              <a:gd name="connsiteY3" fmla="*/ 2635717 h 6858000"/>
              <a:gd name="connsiteX4" fmla="*/ 2788920 w 12192000"/>
              <a:gd name="connsiteY4" fmla="*/ 2330591 h 6858000"/>
              <a:gd name="connsiteX5" fmla="*/ 2788920 w 12192000"/>
              <a:gd name="connsiteY5" fmla="*/ 4527410 h 6858000"/>
              <a:gd name="connsiteX6" fmla="*/ 2729679 w 12192000"/>
              <a:gd name="connsiteY6" fmla="*/ 4524418 h 6858000"/>
              <a:gd name="connsiteX7" fmla="*/ 1741157 w 12192000"/>
              <a:gd name="connsiteY7" fmla="*/ 3429000 h 6858000"/>
              <a:gd name="connsiteX8" fmla="*/ 2729679 w 12192000"/>
              <a:gd name="connsiteY8" fmla="*/ 2333582 h 6858000"/>
              <a:gd name="connsiteX9" fmla="*/ 2865120 w 12192000"/>
              <a:gd name="connsiteY9" fmla="*/ 2329052 h 6858000"/>
              <a:gd name="connsiteX10" fmla="*/ 2954842 w 12192000"/>
              <a:gd name="connsiteY10" fmla="*/ 2333582 h 6858000"/>
              <a:gd name="connsiteX11" fmla="*/ 3943363 w 12192000"/>
              <a:gd name="connsiteY11" fmla="*/ 3429000 h 6858000"/>
              <a:gd name="connsiteX12" fmla="*/ 2954842 w 12192000"/>
              <a:gd name="connsiteY12" fmla="*/ 4524418 h 6858000"/>
              <a:gd name="connsiteX13" fmla="*/ 2865120 w 12192000"/>
              <a:gd name="connsiteY13" fmla="*/ 4528949 h 6858000"/>
              <a:gd name="connsiteX14" fmla="*/ 2788920 w 12192000"/>
              <a:gd name="connsiteY14" fmla="*/ 1019549 h 6858000"/>
              <a:gd name="connsiteX15" fmla="*/ 2788920 w 12192000"/>
              <a:gd name="connsiteY15" fmla="*/ 1199034 h 6858000"/>
              <a:gd name="connsiteX16" fmla="*/ 2613984 w 12192000"/>
              <a:gd name="connsiteY16" fmla="*/ 1207867 h 6858000"/>
              <a:gd name="connsiteX17" fmla="*/ 609600 w 12192000"/>
              <a:gd name="connsiteY17" fmla="*/ 3429000 h 6858000"/>
              <a:gd name="connsiteX18" fmla="*/ 2613984 w 12192000"/>
              <a:gd name="connsiteY18" fmla="*/ 5650133 h 6858000"/>
              <a:gd name="connsiteX19" fmla="*/ 2788920 w 12192000"/>
              <a:gd name="connsiteY19" fmla="*/ 5658967 h 6858000"/>
              <a:gd name="connsiteX20" fmla="*/ 2788920 w 12192000"/>
              <a:gd name="connsiteY20" fmla="*/ 5838452 h 6858000"/>
              <a:gd name="connsiteX21" fmla="*/ 2595633 w 12192000"/>
              <a:gd name="connsiteY21" fmla="*/ 5828692 h 6858000"/>
              <a:gd name="connsiteX22" fmla="*/ 430115 w 12192000"/>
              <a:gd name="connsiteY22" fmla="*/ 3429000 h 6858000"/>
              <a:gd name="connsiteX23" fmla="*/ 2595633 w 12192000"/>
              <a:gd name="connsiteY23" fmla="*/ 1029309 h 6858000"/>
              <a:gd name="connsiteX24" fmla="*/ 2865120 w 12192000"/>
              <a:gd name="connsiteY24" fmla="*/ 1018010 h 6858000"/>
              <a:gd name="connsiteX25" fmla="*/ 3088888 w 12192000"/>
              <a:gd name="connsiteY25" fmla="*/ 1029309 h 6858000"/>
              <a:gd name="connsiteX26" fmla="*/ 5254405 w 12192000"/>
              <a:gd name="connsiteY26" fmla="*/ 3429000 h 6858000"/>
              <a:gd name="connsiteX27" fmla="*/ 3088888 w 12192000"/>
              <a:gd name="connsiteY27" fmla="*/ 5828692 h 6858000"/>
              <a:gd name="connsiteX28" fmla="*/ 2865120 w 12192000"/>
              <a:gd name="connsiteY28" fmla="*/ 5839991 h 6858000"/>
              <a:gd name="connsiteX29" fmla="*/ 2865120 w 12192000"/>
              <a:gd name="connsiteY29" fmla="*/ 5660506 h 6858000"/>
              <a:gd name="connsiteX30" fmla="*/ 3070537 w 12192000"/>
              <a:gd name="connsiteY30" fmla="*/ 5650133 h 6858000"/>
              <a:gd name="connsiteX31" fmla="*/ 5074920 w 12192000"/>
              <a:gd name="connsiteY31" fmla="*/ 3429000 h 6858000"/>
              <a:gd name="connsiteX32" fmla="*/ 3070537 w 12192000"/>
              <a:gd name="connsiteY32" fmla="*/ 1207867 h 6858000"/>
              <a:gd name="connsiteX33" fmla="*/ 2865120 w 12192000"/>
              <a:gd name="connsiteY33" fmla="*/ 1197494 h 6858000"/>
              <a:gd name="connsiteX34" fmla="*/ 2865120 w 12192000"/>
              <a:gd name="connsiteY34" fmla="*/ 0 h 6858000"/>
              <a:gd name="connsiteX35" fmla="*/ 12192000 w 12192000"/>
              <a:gd name="connsiteY35" fmla="*/ 0 h 6858000"/>
              <a:gd name="connsiteX36" fmla="*/ 12192000 w 12192000"/>
              <a:gd name="connsiteY36" fmla="*/ 6858000 h 6858000"/>
              <a:gd name="connsiteX37" fmla="*/ 2865120 w 12192000"/>
              <a:gd name="connsiteY37" fmla="*/ 6858000 h 6858000"/>
              <a:gd name="connsiteX38" fmla="*/ 2865120 w 12192000"/>
              <a:gd name="connsiteY38" fmla="*/ 5896726 h 6858000"/>
              <a:gd name="connsiteX39" fmla="*/ 3094689 w 12192000"/>
              <a:gd name="connsiteY39" fmla="*/ 5885134 h 6858000"/>
              <a:gd name="connsiteX40" fmla="*/ 5311140 w 12192000"/>
              <a:gd name="connsiteY40" fmla="*/ 3429000 h 6858000"/>
              <a:gd name="connsiteX41" fmla="*/ 3094689 w 12192000"/>
              <a:gd name="connsiteY41" fmla="*/ 972867 h 6858000"/>
              <a:gd name="connsiteX42" fmla="*/ 2865120 w 12192000"/>
              <a:gd name="connsiteY42" fmla="*/ 961274 h 6858000"/>
              <a:gd name="connsiteX43" fmla="*/ 0 w 12192000"/>
              <a:gd name="connsiteY43" fmla="*/ 0 h 6858000"/>
              <a:gd name="connsiteX44" fmla="*/ 2788920 w 12192000"/>
              <a:gd name="connsiteY44" fmla="*/ 0 h 6858000"/>
              <a:gd name="connsiteX45" fmla="*/ 2788920 w 12192000"/>
              <a:gd name="connsiteY45" fmla="*/ 962814 h 6858000"/>
              <a:gd name="connsiteX46" fmla="*/ 2589832 w 12192000"/>
              <a:gd name="connsiteY46" fmla="*/ 972867 h 6858000"/>
              <a:gd name="connsiteX47" fmla="*/ 373380 w 12192000"/>
              <a:gd name="connsiteY47" fmla="*/ 3429000 h 6858000"/>
              <a:gd name="connsiteX48" fmla="*/ 2589832 w 12192000"/>
              <a:gd name="connsiteY48" fmla="*/ 5885134 h 6858000"/>
              <a:gd name="connsiteX49" fmla="*/ 2788920 w 12192000"/>
              <a:gd name="connsiteY49" fmla="*/ 5895187 h 6858000"/>
              <a:gd name="connsiteX50" fmla="*/ 2788920 w 12192000"/>
              <a:gd name="connsiteY50" fmla="*/ 6858000 h 6858000"/>
              <a:gd name="connsiteX51" fmla="*/ 0 w 12192000"/>
              <a:gd name="connsiteY5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6858000">
                <a:moveTo>
                  <a:pt x="5821681" y="2635717"/>
                </a:moveTo>
                <a:lnTo>
                  <a:pt x="5821681" y="2681436"/>
                </a:lnTo>
                <a:lnTo>
                  <a:pt x="11353800" y="2681436"/>
                </a:lnTo>
                <a:lnTo>
                  <a:pt x="11353800" y="2635717"/>
                </a:lnTo>
                <a:close/>
                <a:moveTo>
                  <a:pt x="2788920" y="2330591"/>
                </a:moveTo>
                <a:lnTo>
                  <a:pt x="2788920" y="4527410"/>
                </a:lnTo>
                <a:lnTo>
                  <a:pt x="2729679" y="4524418"/>
                </a:lnTo>
                <a:cubicBezTo>
                  <a:pt x="2174441" y="4468031"/>
                  <a:pt x="1741157" y="3999114"/>
                  <a:pt x="1741157" y="3429000"/>
                </a:cubicBezTo>
                <a:cubicBezTo>
                  <a:pt x="1741157" y="2858886"/>
                  <a:pt x="2174441" y="2389970"/>
                  <a:pt x="2729679" y="2333582"/>
                </a:cubicBezTo>
                <a:close/>
                <a:moveTo>
                  <a:pt x="2865120" y="2329052"/>
                </a:moveTo>
                <a:lnTo>
                  <a:pt x="2954842" y="2333582"/>
                </a:lnTo>
                <a:cubicBezTo>
                  <a:pt x="3510079" y="2389970"/>
                  <a:pt x="3943363" y="2858886"/>
                  <a:pt x="3943363" y="3429000"/>
                </a:cubicBezTo>
                <a:cubicBezTo>
                  <a:pt x="3943363" y="3999114"/>
                  <a:pt x="3510079" y="4468031"/>
                  <a:pt x="2954842" y="4524418"/>
                </a:cubicBezTo>
                <a:lnTo>
                  <a:pt x="2865120" y="4528949"/>
                </a:lnTo>
                <a:close/>
                <a:moveTo>
                  <a:pt x="2788920" y="1019549"/>
                </a:moveTo>
                <a:lnTo>
                  <a:pt x="2788920" y="1199034"/>
                </a:lnTo>
                <a:lnTo>
                  <a:pt x="2613984" y="1207867"/>
                </a:lnTo>
                <a:cubicBezTo>
                  <a:pt x="1488151" y="1322202"/>
                  <a:pt x="609600" y="2273003"/>
                  <a:pt x="609600" y="3429000"/>
                </a:cubicBezTo>
                <a:cubicBezTo>
                  <a:pt x="609600" y="4584998"/>
                  <a:pt x="1488151" y="5535799"/>
                  <a:pt x="2613984" y="5650133"/>
                </a:cubicBezTo>
                <a:lnTo>
                  <a:pt x="2788920" y="5658967"/>
                </a:lnTo>
                <a:lnTo>
                  <a:pt x="2788920" y="5838452"/>
                </a:lnTo>
                <a:lnTo>
                  <a:pt x="2595633" y="5828692"/>
                </a:lnTo>
                <a:cubicBezTo>
                  <a:pt x="1379294" y="5705166"/>
                  <a:pt x="430115" y="4677929"/>
                  <a:pt x="430115" y="3429000"/>
                </a:cubicBezTo>
                <a:cubicBezTo>
                  <a:pt x="430115" y="2180071"/>
                  <a:pt x="1379294" y="1152835"/>
                  <a:pt x="2595633" y="1029309"/>
                </a:cubicBezTo>
                <a:close/>
                <a:moveTo>
                  <a:pt x="2865120" y="1018010"/>
                </a:moveTo>
                <a:lnTo>
                  <a:pt x="3088888" y="1029309"/>
                </a:lnTo>
                <a:cubicBezTo>
                  <a:pt x="4305227" y="1152835"/>
                  <a:pt x="5254405" y="2180071"/>
                  <a:pt x="5254405" y="3429000"/>
                </a:cubicBezTo>
                <a:cubicBezTo>
                  <a:pt x="5254405" y="4677929"/>
                  <a:pt x="4305227" y="5705166"/>
                  <a:pt x="3088888" y="5828692"/>
                </a:cubicBezTo>
                <a:lnTo>
                  <a:pt x="2865120" y="5839991"/>
                </a:lnTo>
                <a:lnTo>
                  <a:pt x="2865120" y="5660506"/>
                </a:lnTo>
                <a:lnTo>
                  <a:pt x="3070537" y="5650133"/>
                </a:lnTo>
                <a:cubicBezTo>
                  <a:pt x="4196369" y="5535799"/>
                  <a:pt x="5074920" y="4584998"/>
                  <a:pt x="5074920" y="3429000"/>
                </a:cubicBezTo>
                <a:cubicBezTo>
                  <a:pt x="5074920" y="2273003"/>
                  <a:pt x="4196369" y="1322202"/>
                  <a:pt x="3070537" y="1207867"/>
                </a:cubicBezTo>
                <a:lnTo>
                  <a:pt x="2865120" y="1197494"/>
                </a:lnTo>
                <a:close/>
                <a:moveTo>
                  <a:pt x="2865120" y="0"/>
                </a:moveTo>
                <a:lnTo>
                  <a:pt x="12192000" y="0"/>
                </a:lnTo>
                <a:lnTo>
                  <a:pt x="12192000" y="6858000"/>
                </a:lnTo>
                <a:lnTo>
                  <a:pt x="2865120" y="6858000"/>
                </a:lnTo>
                <a:lnTo>
                  <a:pt x="2865120" y="5896726"/>
                </a:lnTo>
                <a:lnTo>
                  <a:pt x="3094689" y="5885134"/>
                </a:lnTo>
                <a:cubicBezTo>
                  <a:pt x="4339638" y="5758702"/>
                  <a:pt x="5311140" y="4707305"/>
                  <a:pt x="5311140" y="3429000"/>
                </a:cubicBezTo>
                <a:cubicBezTo>
                  <a:pt x="5311140" y="2150696"/>
                  <a:pt x="4339638" y="1099298"/>
                  <a:pt x="3094689" y="972867"/>
                </a:cubicBezTo>
                <a:lnTo>
                  <a:pt x="2865120" y="961274"/>
                </a:lnTo>
                <a:close/>
                <a:moveTo>
                  <a:pt x="0" y="0"/>
                </a:moveTo>
                <a:lnTo>
                  <a:pt x="2788920" y="0"/>
                </a:lnTo>
                <a:lnTo>
                  <a:pt x="2788920" y="962814"/>
                </a:lnTo>
                <a:lnTo>
                  <a:pt x="2589832" y="972867"/>
                </a:lnTo>
                <a:cubicBezTo>
                  <a:pt x="1344884" y="1099298"/>
                  <a:pt x="373380" y="2150696"/>
                  <a:pt x="373380" y="3429000"/>
                </a:cubicBezTo>
                <a:cubicBezTo>
                  <a:pt x="373380" y="4707305"/>
                  <a:pt x="1344884" y="5758702"/>
                  <a:pt x="2589832" y="5885134"/>
                </a:cubicBezTo>
                <a:lnTo>
                  <a:pt x="2788920" y="5895187"/>
                </a:lnTo>
                <a:lnTo>
                  <a:pt x="2788920" y="6858000"/>
                </a:lnTo>
                <a:lnTo>
                  <a:pt x="0" y="6858000"/>
                </a:lnTo>
                <a:close/>
              </a:path>
            </a:pathLst>
          </a:custGeom>
          <a:gradFill flip="none" rotWithShape="1">
            <a:gsLst>
              <a:gs pos="0">
                <a:schemeClr val="accent4"/>
              </a:gs>
              <a:gs pos="78000">
                <a:schemeClr val="accent4">
                  <a:lumMod val="60000"/>
                  <a:lumOff val="40000"/>
                  <a:alpha val="65000"/>
                </a:schemeClr>
              </a:gs>
              <a:gs pos="97000">
                <a:schemeClr val="accent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FC8B9D35-105F-43B9-B0DD-F2C78EBC307A}"/>
              </a:ext>
            </a:extLst>
          </p:cNvPr>
          <p:cNvSpPr txBox="1"/>
          <p:nvPr/>
        </p:nvSpPr>
        <p:spPr>
          <a:xfrm>
            <a:off x="5684520" y="1249680"/>
            <a:ext cx="5958840" cy="1354217"/>
          </a:xfrm>
          <a:prstGeom prst="rect">
            <a:avLst/>
          </a:prstGeom>
          <a:noFill/>
        </p:spPr>
        <p:txBody>
          <a:bodyPr wrap="square" rtlCol="0">
            <a:spAutoFit/>
          </a:bodyPr>
          <a:lstStyle/>
          <a:p>
            <a:r>
              <a:rPr lang="en-IN" sz="3200" spc="-150" dirty="0">
                <a:latin typeface="Montserrat" panose="00000500000000000000" pitchFamily="2" charset="0"/>
              </a:rPr>
              <a:t>OUR </a:t>
            </a:r>
            <a:r>
              <a:rPr lang="en-IN" sz="3200" spc="-150" dirty="0">
                <a:solidFill>
                  <a:srgbClr val="C00000"/>
                </a:solidFill>
                <a:latin typeface="Montserrat" panose="00000500000000000000" pitchFamily="2" charset="0"/>
              </a:rPr>
              <a:t>INITIAL</a:t>
            </a:r>
          </a:p>
          <a:p>
            <a:r>
              <a:rPr lang="en-IN" sz="5000" spc="-150" dirty="0">
                <a:latin typeface="Montserrat" panose="00000500000000000000" pitchFamily="2" charset="0"/>
              </a:rPr>
              <a:t>VISION/GOAL </a:t>
            </a:r>
          </a:p>
        </p:txBody>
      </p:sp>
      <p:sp>
        <p:nvSpPr>
          <p:cNvPr id="19" name="TextBox 18">
            <a:extLst>
              <a:ext uri="{FF2B5EF4-FFF2-40B4-BE49-F238E27FC236}">
                <a16:creationId xmlns:a16="http://schemas.microsoft.com/office/drawing/2014/main" id="{E4DE5EBD-E68D-4B4B-B3C9-A31ED5550053}"/>
              </a:ext>
            </a:extLst>
          </p:cNvPr>
          <p:cNvSpPr txBox="1"/>
          <p:nvPr/>
        </p:nvSpPr>
        <p:spPr>
          <a:xfrm>
            <a:off x="5684520" y="3513593"/>
            <a:ext cx="5669280" cy="1846659"/>
          </a:xfrm>
          <a:prstGeom prst="rect">
            <a:avLst/>
          </a:prstGeom>
          <a:noFill/>
        </p:spPr>
        <p:txBody>
          <a:bodyPr wrap="square" rtlCol="0">
            <a:spAutoFit/>
          </a:bodyPr>
          <a:lstStyle/>
          <a:p>
            <a:pPr marL="342900" indent="-342900" algn="just">
              <a:buFont typeface="+mj-lt"/>
              <a:buAutoNum type="arabicPeriod"/>
            </a:pPr>
            <a:r>
              <a:rPr lang="en-IN" sz="2000" dirty="0">
                <a:solidFill>
                  <a:schemeClr val="tx1">
                    <a:lumMod val="85000"/>
                    <a:lumOff val="15000"/>
                  </a:schemeClr>
                </a:solidFill>
                <a:latin typeface="Montserrat" panose="00000500000000000000" pitchFamily="2" charset="0"/>
              </a:rPr>
              <a:t>Allows for quick and easy logging of food.</a:t>
            </a:r>
          </a:p>
          <a:p>
            <a:pPr marL="342900" indent="-342900" algn="just">
              <a:buFont typeface="+mj-lt"/>
              <a:buAutoNum type="arabicPeriod"/>
            </a:pPr>
            <a:r>
              <a:rPr lang="en-IN" sz="2000" dirty="0">
                <a:solidFill>
                  <a:schemeClr val="tx1">
                    <a:lumMod val="85000"/>
                    <a:lumOff val="15000"/>
                  </a:schemeClr>
                </a:solidFill>
                <a:latin typeface="Montserrat" panose="00000500000000000000" pitchFamily="2" charset="0"/>
              </a:rPr>
              <a:t>Guides users by focusing on their proteins, fats, and carbohydrates, not just calories.</a:t>
            </a:r>
          </a:p>
          <a:p>
            <a:pPr marL="342900" indent="-342900" algn="just">
              <a:buFont typeface="+mj-lt"/>
              <a:buAutoNum type="arabicPeriod"/>
            </a:pPr>
            <a:r>
              <a:rPr lang="en-IN" sz="2000" dirty="0">
                <a:solidFill>
                  <a:schemeClr val="tx1">
                    <a:lumMod val="85000"/>
                    <a:lumOff val="15000"/>
                  </a:schemeClr>
                </a:solidFill>
                <a:latin typeface="Montserrat" panose="00000500000000000000" pitchFamily="2" charset="0"/>
              </a:rPr>
              <a:t>Finds the best nutritional plan to help the user achieve their fitness goal.</a:t>
            </a:r>
          </a:p>
          <a:p>
            <a:pPr algn="just"/>
            <a:r>
              <a:rPr lang="en-IN" sz="1400" dirty="0">
                <a:solidFill>
                  <a:schemeClr val="tx1">
                    <a:lumMod val="85000"/>
                    <a:lumOff val="15000"/>
                  </a:schemeClr>
                </a:solidFill>
                <a:latin typeface="Montserrat" panose="00000500000000000000" pitchFamily="2" charset="0"/>
              </a:rPr>
              <a:t> </a:t>
            </a:r>
          </a:p>
        </p:txBody>
      </p:sp>
      <p:sp>
        <p:nvSpPr>
          <p:cNvPr id="21" name="TextBox 20">
            <a:extLst>
              <a:ext uri="{FF2B5EF4-FFF2-40B4-BE49-F238E27FC236}">
                <a16:creationId xmlns:a16="http://schemas.microsoft.com/office/drawing/2014/main" id="{01B3E2E1-0DB2-44B7-BD72-517419E002E2}"/>
              </a:ext>
            </a:extLst>
          </p:cNvPr>
          <p:cNvSpPr txBox="1"/>
          <p:nvPr/>
        </p:nvSpPr>
        <p:spPr>
          <a:xfrm>
            <a:off x="5684520" y="2983403"/>
            <a:ext cx="5808980" cy="523220"/>
          </a:xfrm>
          <a:prstGeom prst="rect">
            <a:avLst/>
          </a:prstGeom>
          <a:noFill/>
        </p:spPr>
        <p:txBody>
          <a:bodyPr wrap="square" rtlCol="0">
            <a:spAutoFit/>
          </a:bodyPr>
          <a:lstStyle/>
          <a:p>
            <a:r>
              <a:rPr lang="en-IN" sz="2800" dirty="0">
                <a:solidFill>
                  <a:schemeClr val="tx1">
                    <a:lumMod val="85000"/>
                    <a:lumOff val="15000"/>
                  </a:schemeClr>
                </a:solidFill>
                <a:latin typeface="Montserrat" panose="00000500000000000000" pitchFamily="2" charset="0"/>
              </a:rPr>
              <a:t>A Cross Platform Nutritional App That:</a:t>
            </a:r>
          </a:p>
        </p:txBody>
      </p:sp>
      <p:sp>
        <p:nvSpPr>
          <p:cNvPr id="2" name="Rectangle 1">
            <a:extLst>
              <a:ext uri="{FF2B5EF4-FFF2-40B4-BE49-F238E27FC236}">
                <a16:creationId xmlns:a16="http://schemas.microsoft.com/office/drawing/2014/main" id="{D6754811-7077-4BBC-BB76-AC39FE2B0147}"/>
              </a:ext>
            </a:extLst>
          </p:cNvPr>
          <p:cNvSpPr/>
          <p:nvPr/>
        </p:nvSpPr>
        <p:spPr>
          <a:xfrm>
            <a:off x="2071661" y="3044259"/>
            <a:ext cx="513733" cy="769441"/>
          </a:xfrm>
          <a:prstGeom prst="rect">
            <a:avLst/>
          </a:prstGeom>
        </p:spPr>
        <p:txBody>
          <a:bodyPr wrap="square">
            <a:spAutoFit/>
          </a:bodyPr>
          <a:lstStyle/>
          <a:p>
            <a:r>
              <a:rPr lang="en-IN" sz="4400" spc="-150" dirty="0">
                <a:latin typeface="Montserrat" panose="00000500000000000000" pitchFamily="2" charset="0"/>
              </a:rPr>
              <a:t>T</a:t>
            </a:r>
            <a:endParaRPr lang="en-US" sz="4400" dirty="0"/>
          </a:p>
        </p:txBody>
      </p:sp>
      <p:sp>
        <p:nvSpPr>
          <p:cNvPr id="9" name="Rectangle 8">
            <a:extLst>
              <a:ext uri="{FF2B5EF4-FFF2-40B4-BE49-F238E27FC236}">
                <a16:creationId xmlns:a16="http://schemas.microsoft.com/office/drawing/2014/main" id="{85A5787F-E75C-4080-B2C1-73472CA4AA27}"/>
              </a:ext>
            </a:extLst>
          </p:cNvPr>
          <p:cNvSpPr/>
          <p:nvPr/>
        </p:nvSpPr>
        <p:spPr>
          <a:xfrm>
            <a:off x="3103560" y="3030319"/>
            <a:ext cx="513733" cy="769441"/>
          </a:xfrm>
          <a:prstGeom prst="rect">
            <a:avLst/>
          </a:prstGeom>
        </p:spPr>
        <p:txBody>
          <a:bodyPr wrap="square">
            <a:spAutoFit/>
          </a:bodyPr>
          <a:lstStyle/>
          <a:p>
            <a:r>
              <a:rPr lang="en-IN" sz="4400" spc="-150" dirty="0">
                <a:latin typeface="Montserrat" panose="00000500000000000000" pitchFamily="2" charset="0"/>
              </a:rPr>
              <a:t>N</a:t>
            </a:r>
            <a:endParaRPr lang="en-US" sz="4400" dirty="0"/>
          </a:p>
        </p:txBody>
      </p:sp>
      <p:sp>
        <p:nvSpPr>
          <p:cNvPr id="3" name="Slide Number Placeholder 2">
            <a:extLst>
              <a:ext uri="{FF2B5EF4-FFF2-40B4-BE49-F238E27FC236}">
                <a16:creationId xmlns:a16="http://schemas.microsoft.com/office/drawing/2014/main" id="{1C67B8AF-3560-45BC-93EB-94849D434324}"/>
              </a:ext>
            </a:extLst>
          </p:cNvPr>
          <p:cNvSpPr>
            <a:spLocks noGrp="1"/>
          </p:cNvSpPr>
          <p:nvPr>
            <p:ph type="sldNum" sz="quarter" idx="12"/>
          </p:nvPr>
        </p:nvSpPr>
        <p:spPr/>
        <p:txBody>
          <a:bodyPr/>
          <a:lstStyle/>
          <a:p>
            <a:fld id="{6D22F896-40B5-4ADD-8801-0D06FADFA095}" type="slidenum">
              <a:rPr lang="en-US" sz="2000" smtClean="0"/>
              <a:t>2</a:t>
            </a:fld>
            <a:endParaRPr lang="en-US" sz="2000" dirty="0"/>
          </a:p>
        </p:txBody>
      </p:sp>
    </p:spTree>
    <p:extLst>
      <p:ext uri="{BB962C8B-B14F-4D97-AF65-F5344CB8AC3E}">
        <p14:creationId xmlns:p14="http://schemas.microsoft.com/office/powerpoint/2010/main" val="602857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4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4338129"/>
            <a:ext cx="12192000" cy="2519851"/>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150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 name="Group 85"/>
          <p:cNvGrpSpPr/>
          <p:nvPr/>
        </p:nvGrpSpPr>
        <p:grpSpPr>
          <a:xfrm>
            <a:off x="459141" y="1364776"/>
            <a:ext cx="11272294" cy="3312126"/>
            <a:chOff x="459141" y="1364776"/>
            <a:chExt cx="11272294" cy="3312126"/>
          </a:xfrm>
        </p:grpSpPr>
        <p:sp>
          <p:nvSpPr>
            <p:cNvPr id="42" name="Freeform: Shape 41"/>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Rectangle: Rounded Corners 43"/>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6" name="Straight Connector 45"/>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0"/>
            <p:cNvSpPr txBox="1"/>
            <p:nvPr/>
          </p:nvSpPr>
          <p:spPr>
            <a:xfrm>
              <a:off x="1452629" y="2007859"/>
              <a:ext cx="770021" cy="646331"/>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A</a:t>
              </a:r>
            </a:p>
          </p:txBody>
        </p:sp>
        <p:sp>
          <p:nvSpPr>
            <p:cNvPr id="72" name="TextBox 71"/>
            <p:cNvSpPr txBox="1"/>
            <p:nvPr/>
          </p:nvSpPr>
          <p:spPr>
            <a:xfrm>
              <a:off x="3581453" y="2007857"/>
              <a:ext cx="770021" cy="646331"/>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B</a:t>
              </a:r>
            </a:p>
          </p:txBody>
        </p:sp>
        <p:sp>
          <p:nvSpPr>
            <p:cNvPr id="73" name="TextBox 72"/>
            <p:cNvSpPr txBox="1"/>
            <p:nvPr/>
          </p:nvSpPr>
          <p:spPr>
            <a:xfrm>
              <a:off x="5710988" y="2007857"/>
              <a:ext cx="770021" cy="646331"/>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C</a:t>
              </a:r>
            </a:p>
          </p:txBody>
        </p:sp>
        <p:sp>
          <p:nvSpPr>
            <p:cNvPr id="74" name="TextBox 73"/>
            <p:cNvSpPr txBox="1"/>
            <p:nvPr/>
          </p:nvSpPr>
          <p:spPr>
            <a:xfrm>
              <a:off x="7839101" y="2007857"/>
              <a:ext cx="770021" cy="646331"/>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D</a:t>
              </a:r>
            </a:p>
          </p:txBody>
        </p:sp>
        <p:sp>
          <p:nvSpPr>
            <p:cNvPr id="75" name="TextBox 74"/>
            <p:cNvSpPr txBox="1"/>
            <p:nvPr/>
          </p:nvSpPr>
          <p:spPr>
            <a:xfrm>
              <a:off x="9967924" y="2007858"/>
              <a:ext cx="770021" cy="646331"/>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E</a:t>
              </a:r>
            </a:p>
          </p:txBody>
        </p:sp>
        <p:pic>
          <p:nvPicPr>
            <p:cNvPr id="79" name="Graphic 78" descr="Download from cloud"/>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01965" y="2556240"/>
              <a:ext cx="828000" cy="828000"/>
            </a:xfrm>
            <a:prstGeom prst="rect">
              <a:avLst/>
            </a:prstGeom>
          </p:spPr>
        </p:pic>
      </p:grpSp>
      <p:sp>
        <p:nvSpPr>
          <p:cNvPr id="87" name="TextBox 86"/>
          <p:cNvSpPr txBox="1"/>
          <p:nvPr/>
        </p:nvSpPr>
        <p:spPr>
          <a:xfrm>
            <a:off x="858252" y="4762369"/>
            <a:ext cx="1973179" cy="338554"/>
          </a:xfrm>
          <a:prstGeom prst="rect">
            <a:avLst/>
          </a:prstGeom>
          <a:noFill/>
        </p:spPr>
        <p:txBody>
          <a:bodyPr wrap="square" rtlCol="0">
            <a:spAutoFit/>
          </a:bodyPr>
          <a:lstStyle/>
          <a:p>
            <a:pPr algn="ctr"/>
            <a:r>
              <a:rPr lang="en-IN" sz="1600" dirty="0">
                <a:latin typeface="Open Sans" panose="020B0606030504020204" pitchFamily="34" charset="0"/>
                <a:ea typeface="Open Sans" panose="020B0606030504020204" pitchFamily="34" charset="0"/>
                <a:cs typeface="Open Sans" panose="020B0606030504020204" pitchFamily="34" charset="0"/>
              </a:rPr>
              <a:t>Learn / Design</a:t>
            </a:r>
          </a:p>
        </p:txBody>
      </p:sp>
      <p:sp>
        <p:nvSpPr>
          <p:cNvPr id="88" name="TextBox 87"/>
          <p:cNvSpPr txBox="1"/>
          <p:nvPr/>
        </p:nvSpPr>
        <p:spPr>
          <a:xfrm>
            <a:off x="2981489" y="4726561"/>
            <a:ext cx="1973179" cy="523220"/>
          </a:xfrm>
          <a:prstGeom prst="rect">
            <a:avLst/>
          </a:prstGeom>
          <a:noFill/>
        </p:spPr>
        <p:txBody>
          <a:bodyPr wrap="square" rtlCol="0">
            <a:spAutoFit/>
          </a:bodyPr>
          <a:lstStyle/>
          <a:p>
            <a:pPr algn="ctr"/>
            <a:r>
              <a:rPr lang="en-IN" sz="1400" dirty="0">
                <a:latin typeface="Open Sans" panose="020B0606030504020204" pitchFamily="34" charset="0"/>
                <a:ea typeface="Open Sans" panose="020B0606030504020204" pitchFamily="34" charset="0"/>
                <a:cs typeface="Open Sans" panose="020B0606030504020204" pitchFamily="34" charset="0"/>
              </a:rPr>
              <a:t>Welcome &amp; Sign In/Sign up</a:t>
            </a:r>
          </a:p>
        </p:txBody>
      </p:sp>
      <p:sp>
        <p:nvSpPr>
          <p:cNvPr id="89" name="TextBox 88"/>
          <p:cNvSpPr txBox="1"/>
          <p:nvPr/>
        </p:nvSpPr>
        <p:spPr>
          <a:xfrm>
            <a:off x="5097994" y="4805046"/>
            <a:ext cx="1973179" cy="338554"/>
          </a:xfrm>
          <a:prstGeom prst="rect">
            <a:avLst/>
          </a:prstGeom>
          <a:noFill/>
        </p:spPr>
        <p:txBody>
          <a:bodyPr wrap="square" rtlCol="0">
            <a:spAutoFit/>
          </a:bodyPr>
          <a:lstStyle/>
          <a:p>
            <a:pPr algn="ctr"/>
            <a:r>
              <a:rPr lang="en-IN" sz="1600" dirty="0">
                <a:latin typeface="Open Sans" panose="020B0606030504020204" pitchFamily="34" charset="0"/>
                <a:ea typeface="Open Sans" panose="020B0606030504020204" pitchFamily="34" charset="0"/>
                <a:cs typeface="Open Sans" panose="020B0606030504020204" pitchFamily="34" charset="0"/>
              </a:rPr>
              <a:t>User Profile</a:t>
            </a:r>
          </a:p>
        </p:txBody>
      </p:sp>
      <p:sp>
        <p:nvSpPr>
          <p:cNvPr id="90" name="TextBox 89"/>
          <p:cNvSpPr txBox="1"/>
          <p:nvPr/>
        </p:nvSpPr>
        <p:spPr>
          <a:xfrm>
            <a:off x="7229375" y="4823933"/>
            <a:ext cx="1973179" cy="338554"/>
          </a:xfrm>
          <a:prstGeom prst="rect">
            <a:avLst/>
          </a:prstGeom>
          <a:noFill/>
        </p:spPr>
        <p:txBody>
          <a:bodyPr wrap="square" rtlCol="0">
            <a:spAutoFit/>
          </a:bodyPr>
          <a:lstStyle/>
          <a:p>
            <a:pPr algn="ctr"/>
            <a:r>
              <a:rPr lang="en-IN" sz="1600" dirty="0" err="1">
                <a:latin typeface="Open Sans" panose="020B0606030504020204" pitchFamily="34" charset="0"/>
                <a:ea typeface="Open Sans" panose="020B0606030504020204" pitchFamily="34" charset="0"/>
                <a:cs typeface="Open Sans" panose="020B0606030504020204" pitchFamily="34" charset="0"/>
              </a:rPr>
              <a:t>NutritionX</a:t>
            </a:r>
            <a:r>
              <a:rPr lang="en-IN" sz="1600" dirty="0">
                <a:latin typeface="Open Sans" panose="020B0606030504020204" pitchFamily="34" charset="0"/>
                <a:ea typeface="Open Sans" panose="020B0606030504020204" pitchFamily="34" charset="0"/>
                <a:cs typeface="Open Sans" panose="020B0606030504020204" pitchFamily="34" charset="0"/>
              </a:rPr>
              <a:t> API</a:t>
            </a:r>
          </a:p>
        </p:txBody>
      </p:sp>
      <p:sp>
        <p:nvSpPr>
          <p:cNvPr id="91" name="TextBox 90"/>
          <p:cNvSpPr txBox="1"/>
          <p:nvPr/>
        </p:nvSpPr>
        <p:spPr>
          <a:xfrm>
            <a:off x="9353084" y="4818894"/>
            <a:ext cx="1973179" cy="338554"/>
          </a:xfrm>
          <a:prstGeom prst="rect">
            <a:avLst/>
          </a:prstGeom>
          <a:noFill/>
        </p:spPr>
        <p:txBody>
          <a:bodyPr wrap="square" rtlCol="0">
            <a:spAutoFit/>
          </a:bodyPr>
          <a:lstStyle/>
          <a:p>
            <a:pPr algn="ctr"/>
            <a:r>
              <a:rPr lang="en-IN" sz="1600" dirty="0">
                <a:latin typeface="Open Sans" panose="020B0606030504020204" pitchFamily="34" charset="0"/>
                <a:ea typeface="Open Sans" panose="020B0606030504020204" pitchFamily="34" charset="0"/>
                <a:cs typeface="Open Sans" panose="020B0606030504020204" pitchFamily="34" charset="0"/>
              </a:rPr>
              <a:t>Logging Foods</a:t>
            </a:r>
          </a:p>
        </p:txBody>
      </p:sp>
      <p:sp>
        <p:nvSpPr>
          <p:cNvPr id="92" name="TextBox 91"/>
          <p:cNvSpPr txBox="1"/>
          <p:nvPr/>
        </p:nvSpPr>
        <p:spPr>
          <a:xfrm>
            <a:off x="848154" y="5187018"/>
            <a:ext cx="1973179" cy="1200329"/>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React Native basics. </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Architecture, Wireframing</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Various flows</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Nutritional API research</a:t>
            </a:r>
          </a:p>
          <a:p>
            <a:pPr marL="171450" indent="-171450">
              <a:buFontTx/>
              <a:buChar char="-"/>
            </a:pP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3" name="TextBox 92"/>
          <p:cNvSpPr txBox="1"/>
          <p:nvPr/>
        </p:nvSpPr>
        <p:spPr>
          <a:xfrm>
            <a:off x="2975699" y="5219279"/>
            <a:ext cx="2132864" cy="1200329"/>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Styling of all three screens.</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User table creation with various bits of data received on sign up.</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User authentication on sign in.</a:t>
            </a:r>
          </a:p>
        </p:txBody>
      </p:sp>
      <p:sp>
        <p:nvSpPr>
          <p:cNvPr id="94" name="TextBox 93"/>
          <p:cNvSpPr txBox="1"/>
          <p:nvPr/>
        </p:nvSpPr>
        <p:spPr>
          <a:xfrm>
            <a:off x="5106139" y="5205873"/>
            <a:ext cx="1973179" cy="1384995"/>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Styling of user profile. </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Implementation of tab view to show search tab and log tab.</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Calculate and display user nutritional limits.</a:t>
            </a:r>
          </a:p>
          <a:p>
            <a:pPr marL="171450" indent="-171450">
              <a:buFontTx/>
              <a:buChar char="-"/>
            </a:pP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5" name="TextBox 94"/>
          <p:cNvSpPr txBox="1"/>
          <p:nvPr/>
        </p:nvSpPr>
        <p:spPr>
          <a:xfrm>
            <a:off x="7236540" y="5179736"/>
            <a:ext cx="1973179" cy="1200329"/>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Figuring out how to query the API for retrieval of macros and calories.</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Implementation of barcode scanner.</a:t>
            </a:r>
          </a:p>
        </p:txBody>
      </p:sp>
      <p:sp>
        <p:nvSpPr>
          <p:cNvPr id="96" name="TextBox 95"/>
          <p:cNvSpPr txBox="1"/>
          <p:nvPr/>
        </p:nvSpPr>
        <p:spPr>
          <a:xfrm>
            <a:off x="9361229" y="5146907"/>
            <a:ext cx="1973179" cy="1384995"/>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Storing user food searches into user log table. </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Subtracting logged macros from recommended.</a:t>
            </a:r>
          </a:p>
          <a:p>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3</a:t>
            </a:fld>
            <a:endParaRPr lang="en-US" dirty="0"/>
          </a:p>
        </p:txBody>
      </p:sp>
      <p:sp>
        <p:nvSpPr>
          <p:cNvPr id="47" name="Rectangle 46">
            <a:extLst>
              <a:ext uri="{FF2B5EF4-FFF2-40B4-BE49-F238E27FC236}">
                <a16:creationId xmlns:a16="http://schemas.microsoft.com/office/drawing/2014/main" id="{6A53EC09-EA3B-4D50-B9DA-A6BD372A27DD}"/>
              </a:ext>
            </a:extLst>
          </p:cNvPr>
          <p:cNvSpPr/>
          <p:nvPr/>
        </p:nvSpPr>
        <p:spPr>
          <a:xfrm>
            <a:off x="-6491" y="0"/>
            <a:ext cx="12192000" cy="117964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90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lumMod val="65000"/>
                    <a:lumOff val="35000"/>
                  </a:schemeClr>
                </a:solidFill>
                <a:latin typeface="Montserrat Light" panose="00000400000000000000" pitchFamily="2" charset="0"/>
              </a:rPr>
              <a:t>Our Story</a:t>
            </a:r>
          </a:p>
        </p:txBody>
      </p:sp>
      <p:pic>
        <p:nvPicPr>
          <p:cNvPr id="6" name="Graphic 5" descr="Pencil">
            <a:extLst>
              <a:ext uri="{FF2B5EF4-FFF2-40B4-BE49-F238E27FC236}">
                <a16:creationId xmlns:a16="http://schemas.microsoft.com/office/drawing/2014/main" id="{835322DF-73CD-42BF-9516-FDE9AA31F9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2007" y="2571346"/>
            <a:ext cx="791262" cy="791262"/>
          </a:xfrm>
          <a:prstGeom prst="rect">
            <a:avLst/>
          </a:prstGeom>
        </p:spPr>
      </p:pic>
      <p:pic>
        <p:nvPicPr>
          <p:cNvPr id="8" name="Graphic 7" descr="Employee Badge">
            <a:extLst>
              <a:ext uri="{FF2B5EF4-FFF2-40B4-BE49-F238E27FC236}">
                <a16:creationId xmlns:a16="http://schemas.microsoft.com/office/drawing/2014/main" id="{A5C98E05-69A1-4954-B215-2C0E3CD9B1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2309" y="2464522"/>
            <a:ext cx="914400" cy="914400"/>
          </a:xfrm>
          <a:prstGeom prst="rect">
            <a:avLst/>
          </a:prstGeom>
        </p:spPr>
      </p:pic>
      <p:pic>
        <p:nvPicPr>
          <p:cNvPr id="20" name="Graphic 19" descr="Users">
            <a:extLst>
              <a:ext uri="{FF2B5EF4-FFF2-40B4-BE49-F238E27FC236}">
                <a16:creationId xmlns:a16="http://schemas.microsoft.com/office/drawing/2014/main" id="{669C8959-E7DD-4012-8754-5D71F7A551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07983" y="2514580"/>
            <a:ext cx="914400" cy="914400"/>
          </a:xfrm>
          <a:prstGeom prst="rect">
            <a:avLst/>
          </a:prstGeom>
        </p:spPr>
      </p:pic>
      <p:pic>
        <p:nvPicPr>
          <p:cNvPr id="22" name="Graphic 21" descr="List">
            <a:extLst>
              <a:ext uri="{FF2B5EF4-FFF2-40B4-BE49-F238E27FC236}">
                <a16:creationId xmlns:a16="http://schemas.microsoft.com/office/drawing/2014/main" id="{8840BB65-507B-4C2E-9055-AC06FBA659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81144" y="2548737"/>
            <a:ext cx="733347" cy="733347"/>
          </a:xfrm>
          <a:prstGeom prst="rect">
            <a:avLst/>
          </a:prstGeom>
        </p:spPr>
      </p:pic>
    </p:spTree>
    <p:extLst>
      <p:ext uri="{BB962C8B-B14F-4D97-AF65-F5344CB8AC3E}">
        <p14:creationId xmlns:p14="http://schemas.microsoft.com/office/powerpoint/2010/main" val="746113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0"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42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4</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90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3647098" y="174324"/>
            <a:ext cx="4884821" cy="830997"/>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What We Learned </a:t>
            </a:r>
          </a:p>
        </p:txBody>
      </p:sp>
      <p:sp>
        <p:nvSpPr>
          <p:cNvPr id="5" name="TextBox 4">
            <a:extLst>
              <a:ext uri="{FF2B5EF4-FFF2-40B4-BE49-F238E27FC236}">
                <a16:creationId xmlns:a16="http://schemas.microsoft.com/office/drawing/2014/main" id="{38B514B5-A26C-4A24-ACC0-9CBFD2A0612D}"/>
              </a:ext>
            </a:extLst>
          </p:cNvPr>
          <p:cNvSpPr txBox="1"/>
          <p:nvPr/>
        </p:nvSpPr>
        <p:spPr>
          <a:xfrm>
            <a:off x="590550" y="2355850"/>
            <a:ext cx="9988550" cy="4308872"/>
          </a:xfrm>
          <a:prstGeom prst="rect">
            <a:avLst/>
          </a:prstGeom>
          <a:noFill/>
        </p:spPr>
        <p:txBody>
          <a:bodyPr wrap="square" rtlCol="0">
            <a:spAutoFit/>
          </a:bodyPr>
          <a:lstStyle/>
          <a:p>
            <a:pPr marL="514350" indent="-514350">
              <a:buFont typeface="+mj-lt"/>
              <a:buAutoNum type="arabicPeriod"/>
            </a:pPr>
            <a:r>
              <a:rPr lang="en-US" sz="2400" dirty="0">
                <a:latin typeface="Montserrat Light" panose="00000400000000000000"/>
              </a:rPr>
              <a:t>Team based development using </a:t>
            </a:r>
            <a:r>
              <a:rPr lang="en-US" sz="2400" dirty="0" err="1">
                <a:latin typeface="Montserrat Light" panose="00000400000000000000"/>
              </a:rPr>
              <a:t>Github</a:t>
            </a:r>
            <a:r>
              <a:rPr lang="en-US" sz="2400" dirty="0">
                <a:latin typeface="Montserrat Light" panose="00000400000000000000"/>
              </a:rPr>
              <a:t>: </a:t>
            </a:r>
          </a:p>
          <a:p>
            <a:pPr marL="1428750" lvl="2" indent="-514350">
              <a:buFont typeface="+mj-lt"/>
              <a:buAutoNum type="alphaLcParenR"/>
            </a:pPr>
            <a:r>
              <a:rPr lang="en-US" sz="2000" dirty="0">
                <a:latin typeface="Montserrat Light" panose="00000400000000000000"/>
              </a:rPr>
              <a:t>Learned about version control. </a:t>
            </a:r>
          </a:p>
          <a:p>
            <a:pPr marL="1428750" lvl="2" indent="-514350">
              <a:buFont typeface="+mj-lt"/>
              <a:buAutoNum type="alphaLcParenR"/>
            </a:pPr>
            <a:r>
              <a:rPr lang="en-US" sz="2000" dirty="0">
                <a:latin typeface="Montserrat Light" panose="00000400000000000000"/>
              </a:rPr>
              <a:t>Learned about organizing, updating and assigning work.</a:t>
            </a:r>
          </a:p>
          <a:p>
            <a:pPr marL="514350" indent="-514350">
              <a:buFont typeface="+mj-lt"/>
              <a:buAutoNum type="arabicPeriod"/>
            </a:pPr>
            <a:r>
              <a:rPr lang="en-US" sz="2400" dirty="0">
                <a:latin typeface="Montserrat Light" panose="00000400000000000000"/>
              </a:rPr>
              <a:t>Cross platform mobile development, specifically a lot about React Native and Expo. We had 0 experience coming into it.</a:t>
            </a:r>
          </a:p>
          <a:p>
            <a:pPr marL="514350" indent="-514350">
              <a:buFont typeface="+mj-lt"/>
              <a:buAutoNum type="arabicPeriod"/>
            </a:pPr>
            <a:r>
              <a:rPr lang="en-US" sz="2400" dirty="0">
                <a:latin typeface="Montserrat Light" panose="00000400000000000000"/>
              </a:rPr>
              <a:t>Working with APIs. </a:t>
            </a:r>
            <a:r>
              <a:rPr lang="en-US" sz="2400" dirty="0" err="1">
                <a:latin typeface="Montserrat Light" panose="00000400000000000000"/>
              </a:rPr>
              <a:t>NutritionX</a:t>
            </a:r>
            <a:r>
              <a:rPr lang="en-US" sz="2400" dirty="0">
                <a:latin typeface="Montserrat Light" panose="00000400000000000000"/>
              </a:rPr>
              <a:t> is central to Tailored Nutrition and learning how to take full advantage of it was a early challenge</a:t>
            </a:r>
          </a:p>
          <a:p>
            <a:pPr marL="514350" indent="-514350">
              <a:buFont typeface="+mj-lt"/>
              <a:buAutoNum type="arabicPeriod"/>
            </a:pPr>
            <a:r>
              <a:rPr lang="en-US" sz="2400" dirty="0">
                <a:latin typeface="Montserrat Light" panose="00000400000000000000"/>
              </a:rPr>
              <a:t>Quickly and efficiently developing screens on the front end so other group members can implement back end.</a:t>
            </a:r>
          </a:p>
          <a:p>
            <a:pPr marL="514350" indent="-514350">
              <a:buFont typeface="+mj-lt"/>
              <a:buAutoNum type="arabicPeriod"/>
            </a:pPr>
            <a:r>
              <a:rPr lang="en-US" sz="2400" dirty="0">
                <a:latin typeface="Montserrat Light" panose="00000400000000000000"/>
              </a:rPr>
              <a:t>Writing code that is easily understood by others. We had some issues with this in the beginning…</a:t>
            </a:r>
          </a:p>
          <a:p>
            <a:endParaRPr lang="en-US" dirty="0"/>
          </a:p>
        </p:txBody>
      </p:sp>
    </p:spTree>
    <p:extLst>
      <p:ext uri="{BB962C8B-B14F-4D97-AF65-F5344CB8AC3E}">
        <p14:creationId xmlns:p14="http://schemas.microsoft.com/office/powerpoint/2010/main" val="345423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66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Tx/>
              <a:buChar char="-"/>
            </a:pPr>
            <a:endParaRPr lang="en-US" sz="2800"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5</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29000">
                <a:srgbClr val="6D5479">
                  <a:lumMod val="80000"/>
                  <a:lumOff val="20000"/>
                  <a:alpha val="85000"/>
                </a:srgbClr>
              </a:gs>
              <a:gs pos="100000">
                <a:srgbClr val="5C1765">
                  <a:lumMod val="75000"/>
                  <a:lumOff val="25000"/>
                  <a:alpha val="85000"/>
                </a:srgbClr>
              </a:gs>
            </a:gsLst>
            <a:lin ang="42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3647098" y="174324"/>
            <a:ext cx="4884821" cy="830997"/>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What Went Well</a:t>
            </a:r>
          </a:p>
        </p:txBody>
      </p:sp>
      <p:sp>
        <p:nvSpPr>
          <p:cNvPr id="5" name="TextBox 4">
            <a:extLst>
              <a:ext uri="{FF2B5EF4-FFF2-40B4-BE49-F238E27FC236}">
                <a16:creationId xmlns:a16="http://schemas.microsoft.com/office/drawing/2014/main" id="{9D7752FE-653E-4A68-A0E8-CC7A6D2B9FFC}"/>
              </a:ext>
            </a:extLst>
          </p:cNvPr>
          <p:cNvSpPr txBox="1"/>
          <p:nvPr/>
        </p:nvSpPr>
        <p:spPr>
          <a:xfrm>
            <a:off x="584200" y="1768862"/>
            <a:ext cx="9931400" cy="4862870"/>
          </a:xfrm>
          <a:prstGeom prst="rect">
            <a:avLst/>
          </a:prstGeom>
          <a:noFill/>
        </p:spPr>
        <p:txBody>
          <a:bodyPr wrap="square" rtlCol="0">
            <a:spAutoFit/>
          </a:bodyPr>
          <a:lstStyle/>
          <a:p>
            <a:pPr marL="514350" indent="-514350">
              <a:buFont typeface="+mj-lt"/>
              <a:buAutoNum type="arabicPeriod"/>
            </a:pPr>
            <a:r>
              <a:rPr lang="en-US" sz="2400" dirty="0">
                <a:latin typeface="Montserrat Light" panose="00000400000000000000"/>
              </a:rPr>
              <a:t>User Interface</a:t>
            </a:r>
          </a:p>
          <a:p>
            <a:pPr marL="971550" lvl="1" indent="-514350">
              <a:buFont typeface="+mj-lt"/>
              <a:buAutoNum type="alphaLcPeriod"/>
            </a:pPr>
            <a:r>
              <a:rPr lang="en-US" sz="2000" dirty="0">
                <a:latin typeface="Montserrat Light" panose="00000400000000000000"/>
              </a:rPr>
              <a:t>Our group spent a great deal of time planning and implementing an attractive UI. We wanted our app to look minimalistic.</a:t>
            </a:r>
          </a:p>
          <a:p>
            <a:pPr marL="971550" lvl="1" indent="-514350">
              <a:buFont typeface="+mj-lt"/>
              <a:buAutoNum type="alphaLcPeriod"/>
            </a:pPr>
            <a:r>
              <a:rPr lang="en-US" sz="2000" dirty="0">
                <a:latin typeface="Montserrat Light" panose="00000400000000000000"/>
              </a:rPr>
              <a:t>UX was very important. We wanted the app to flow logically, and allow for easy use. We think we were able to achieve this.</a:t>
            </a:r>
          </a:p>
          <a:p>
            <a:pPr marL="514350" indent="-514350">
              <a:buFont typeface="+mj-lt"/>
              <a:buAutoNum type="arabicPeriod"/>
            </a:pPr>
            <a:r>
              <a:rPr lang="en-US" sz="2400" dirty="0">
                <a:latin typeface="Montserrat Light" panose="00000400000000000000"/>
              </a:rPr>
              <a:t>Signup and Login</a:t>
            </a:r>
          </a:p>
          <a:p>
            <a:pPr marL="971550" lvl="1" indent="-514350">
              <a:buFont typeface="+mj-lt"/>
              <a:buAutoNum type="alphaLcPeriod"/>
            </a:pPr>
            <a:r>
              <a:rPr lang="en-US" sz="2000" dirty="0">
                <a:latin typeface="Montserrat Light" panose="00000400000000000000"/>
              </a:rPr>
              <a:t>Our app allows devices to have multiples account. Each one of these accounts are their own session.</a:t>
            </a:r>
          </a:p>
          <a:p>
            <a:pPr marL="971550" lvl="1" indent="-514350">
              <a:buFont typeface="+mj-lt"/>
              <a:buAutoNum type="alphaLcPeriod"/>
            </a:pPr>
            <a:r>
              <a:rPr lang="en-US" sz="2000" dirty="0">
                <a:latin typeface="Montserrat Light" panose="00000400000000000000"/>
              </a:rPr>
              <a:t>User data entered during signup is fed into many different functions to calculate users macro and calorie limits.</a:t>
            </a:r>
          </a:p>
          <a:p>
            <a:pPr marL="971550" lvl="1" indent="-514350">
              <a:buFont typeface="+mj-lt"/>
              <a:buAutoNum type="alphaLcPeriod"/>
            </a:pPr>
            <a:r>
              <a:rPr lang="en-US" sz="2000" dirty="0">
                <a:latin typeface="Montserrat Light" panose="00000400000000000000"/>
              </a:rPr>
              <a:t>User authentication works.</a:t>
            </a:r>
          </a:p>
          <a:p>
            <a:pPr marL="514350" indent="-514350">
              <a:buFont typeface="+mj-lt"/>
              <a:buAutoNum type="arabicPeriod"/>
            </a:pPr>
            <a:r>
              <a:rPr lang="en-US" sz="2400" dirty="0" err="1">
                <a:latin typeface="Montserrat Light" panose="00000400000000000000"/>
              </a:rPr>
              <a:t>NutritionX</a:t>
            </a:r>
            <a:r>
              <a:rPr lang="en-US" sz="2400" dirty="0">
                <a:latin typeface="Montserrat Light" panose="00000400000000000000"/>
              </a:rPr>
              <a:t> implementation: </a:t>
            </a:r>
          </a:p>
          <a:p>
            <a:pPr marL="971550" lvl="1" indent="-514350">
              <a:buFont typeface="+mj-lt"/>
              <a:buAutoNum type="alphaLcPeriod"/>
            </a:pPr>
            <a:r>
              <a:rPr lang="en-US" sz="2000" dirty="0">
                <a:latin typeface="Montserrat Light" panose="00000400000000000000"/>
              </a:rPr>
              <a:t>Our app is able to provide search results for over 800,000 different food. </a:t>
            </a:r>
          </a:p>
          <a:p>
            <a:pPr marL="971550" lvl="1" indent="-514350">
              <a:buFont typeface="+mj-lt"/>
              <a:buAutoNum type="alphaLcPeriod"/>
            </a:pPr>
            <a:r>
              <a:rPr lang="en-US" sz="2000" dirty="0">
                <a:latin typeface="Montserrat Light" panose="00000400000000000000"/>
              </a:rPr>
              <a:t>User can either search for foods by name, or simply scan a bar code.</a:t>
            </a:r>
            <a:endParaRPr lang="en-US" sz="2800" dirty="0">
              <a:latin typeface="Montserrat Light" panose="00000400000000000000"/>
            </a:endParaRPr>
          </a:p>
          <a:p>
            <a:endParaRPr lang="en-US" dirty="0"/>
          </a:p>
        </p:txBody>
      </p:sp>
    </p:spTree>
    <p:extLst>
      <p:ext uri="{BB962C8B-B14F-4D97-AF65-F5344CB8AC3E}">
        <p14:creationId xmlns:p14="http://schemas.microsoft.com/office/powerpoint/2010/main" val="2921455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174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Tx/>
              <a:buChar char="-"/>
            </a:pPr>
            <a:endParaRPr lang="en-US" sz="2800"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6</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29000">
                <a:srgbClr val="6D5479">
                  <a:lumMod val="80000"/>
                  <a:lumOff val="20000"/>
                  <a:alpha val="85000"/>
                </a:srgbClr>
              </a:gs>
              <a:gs pos="100000">
                <a:srgbClr val="5C1765">
                  <a:lumMod val="75000"/>
                  <a:lumOff val="25000"/>
                  <a:alpha val="85000"/>
                </a:srgbClr>
              </a:gs>
            </a:gsLst>
            <a:lin ang="42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3647098" y="174324"/>
            <a:ext cx="4884821" cy="830997"/>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What Went Well</a:t>
            </a:r>
          </a:p>
        </p:txBody>
      </p:sp>
      <p:sp>
        <p:nvSpPr>
          <p:cNvPr id="5" name="TextBox 4">
            <a:extLst>
              <a:ext uri="{FF2B5EF4-FFF2-40B4-BE49-F238E27FC236}">
                <a16:creationId xmlns:a16="http://schemas.microsoft.com/office/drawing/2014/main" id="{9D7752FE-653E-4A68-A0E8-CC7A6D2B9FFC}"/>
              </a:ext>
            </a:extLst>
          </p:cNvPr>
          <p:cNvSpPr txBox="1"/>
          <p:nvPr/>
        </p:nvSpPr>
        <p:spPr>
          <a:xfrm>
            <a:off x="584200" y="1679962"/>
            <a:ext cx="9931400" cy="5478423"/>
          </a:xfrm>
          <a:prstGeom prst="rect">
            <a:avLst/>
          </a:prstGeom>
          <a:noFill/>
        </p:spPr>
        <p:txBody>
          <a:bodyPr wrap="square" rtlCol="0">
            <a:spAutoFit/>
          </a:bodyPr>
          <a:lstStyle/>
          <a:p>
            <a:r>
              <a:rPr lang="en-US" sz="2400" dirty="0">
                <a:latin typeface="Montserrat Light" panose="00000400000000000000"/>
              </a:rPr>
              <a:t>4.    User Profile</a:t>
            </a:r>
          </a:p>
          <a:p>
            <a:pPr marL="971550" lvl="1" indent="-514350">
              <a:buFont typeface="+mj-lt"/>
              <a:buAutoNum type="alphaLcPeriod"/>
            </a:pPr>
            <a:r>
              <a:rPr lang="en-US" sz="2000" dirty="0">
                <a:latin typeface="Montserrat Light" panose="00000400000000000000"/>
              </a:rPr>
              <a:t>Every user has their own custom profile. This profile displays their name, calorie and macro limits calculated just for them. Alongside these are users remaining macros and calories for the day.</a:t>
            </a:r>
          </a:p>
          <a:p>
            <a:pPr marL="971550" lvl="1" indent="-514350">
              <a:buFont typeface="+mj-lt"/>
              <a:buAutoNum type="alphaLcPeriod"/>
            </a:pPr>
            <a:r>
              <a:rPr lang="en-US" sz="2000" dirty="0">
                <a:latin typeface="Montserrat Light" panose="00000400000000000000"/>
              </a:rPr>
              <a:t>Food search exists here. User has the choice of searching for branded or unbranded foods.</a:t>
            </a:r>
          </a:p>
          <a:p>
            <a:pPr marL="971550" lvl="1" indent="-514350">
              <a:buFont typeface="+mj-lt"/>
              <a:buAutoNum type="alphaLcPeriod"/>
            </a:pPr>
            <a:r>
              <a:rPr lang="en-US" sz="2000" dirty="0">
                <a:latin typeface="Montserrat Light" panose="00000400000000000000"/>
              </a:rPr>
              <a:t>User logs are displayed here.</a:t>
            </a:r>
          </a:p>
          <a:p>
            <a:r>
              <a:rPr lang="en-US" sz="2400" dirty="0">
                <a:latin typeface="Montserrat Light" panose="00000400000000000000"/>
              </a:rPr>
              <a:t>5.    Food Logs</a:t>
            </a:r>
          </a:p>
          <a:p>
            <a:pPr marL="971550" lvl="1" indent="-514350">
              <a:buFont typeface="+mj-lt"/>
              <a:buAutoNum type="alphaLcPeriod"/>
            </a:pPr>
            <a:r>
              <a:rPr lang="en-US" sz="2000" dirty="0">
                <a:latin typeface="Montserrat Light" panose="00000400000000000000"/>
              </a:rPr>
              <a:t>Every user has a food logs table on our database. This table keeps track of name, macros, calories, and time logged for each food logged. </a:t>
            </a:r>
          </a:p>
          <a:p>
            <a:pPr marL="971550" lvl="1" indent="-514350">
              <a:buFont typeface="+mj-lt"/>
              <a:buAutoNum type="alphaLcPeriod"/>
            </a:pPr>
            <a:r>
              <a:rPr lang="en-US" sz="2000" dirty="0">
                <a:latin typeface="Montserrat Light" panose="00000400000000000000"/>
              </a:rPr>
              <a:t>The total logged macros and calories are subtracted from user limits to show remaining limits. </a:t>
            </a:r>
          </a:p>
          <a:p>
            <a:pPr marL="457200" indent="-457200">
              <a:buAutoNum type="arabicPeriod" startAt="6"/>
            </a:pPr>
            <a:r>
              <a:rPr lang="en-US" sz="2400" dirty="0">
                <a:latin typeface="Montserrat Light" panose="00000400000000000000"/>
              </a:rPr>
              <a:t>Communication – It actually happened</a:t>
            </a:r>
          </a:p>
          <a:p>
            <a:r>
              <a:rPr lang="en-US" sz="2000" dirty="0">
                <a:latin typeface="Montserrat Light" panose="00000400000000000000"/>
              </a:rPr>
              <a:t>        a.      Issues were opened and closed constantly. Retros were posted every week to make      		  sure our sprints were met.</a:t>
            </a:r>
          </a:p>
          <a:p>
            <a:r>
              <a:rPr lang="en-US" sz="2000" dirty="0">
                <a:latin typeface="Montserrat Light" panose="00000400000000000000"/>
              </a:rPr>
              <a:t>        b.      The team slack caused many panic attacks.</a:t>
            </a:r>
            <a:endParaRPr lang="en-US" sz="1600" dirty="0">
              <a:latin typeface="Montserrat Light" panose="00000400000000000000"/>
            </a:endParaRPr>
          </a:p>
          <a:p>
            <a:endParaRPr lang="en-US" dirty="0"/>
          </a:p>
        </p:txBody>
      </p:sp>
    </p:spTree>
    <p:extLst>
      <p:ext uri="{BB962C8B-B14F-4D97-AF65-F5344CB8AC3E}">
        <p14:creationId xmlns:p14="http://schemas.microsoft.com/office/powerpoint/2010/main" val="2698228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66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Tx/>
              <a:buChar char="-"/>
            </a:pPr>
            <a:endParaRPr lang="en-US" sz="2800"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7</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29000">
                <a:srgbClr val="6D5479">
                  <a:lumMod val="80000"/>
                  <a:lumOff val="20000"/>
                  <a:alpha val="85000"/>
                </a:srgbClr>
              </a:gs>
              <a:gs pos="100000">
                <a:srgbClr val="5C1765">
                  <a:lumMod val="75000"/>
                  <a:lumOff val="25000"/>
                  <a:alpha val="85000"/>
                </a:srgbClr>
              </a:gs>
            </a:gsLst>
            <a:lin ang="42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2921000" y="174324"/>
            <a:ext cx="5610919" cy="1077218"/>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What Didn’t Go Well</a:t>
            </a:r>
          </a:p>
          <a:p>
            <a:pPr algn="ctr"/>
            <a:r>
              <a:rPr lang="en-IN" sz="1600" dirty="0">
                <a:solidFill>
                  <a:schemeClr val="tx1">
                    <a:lumMod val="65000"/>
                    <a:lumOff val="35000"/>
                  </a:schemeClr>
                </a:solidFill>
                <a:latin typeface="Montserrat Light" panose="00000400000000000000" pitchFamily="2" charset="0"/>
              </a:rPr>
              <a:t>A Series Of Unfortunate Events</a:t>
            </a:r>
          </a:p>
        </p:txBody>
      </p:sp>
      <p:sp>
        <p:nvSpPr>
          <p:cNvPr id="5" name="TextBox 4">
            <a:extLst>
              <a:ext uri="{FF2B5EF4-FFF2-40B4-BE49-F238E27FC236}">
                <a16:creationId xmlns:a16="http://schemas.microsoft.com/office/drawing/2014/main" id="{9D7752FE-653E-4A68-A0E8-CC7A6D2B9FFC}"/>
              </a:ext>
            </a:extLst>
          </p:cNvPr>
          <p:cNvSpPr txBox="1"/>
          <p:nvPr/>
        </p:nvSpPr>
        <p:spPr>
          <a:xfrm>
            <a:off x="584200" y="1768862"/>
            <a:ext cx="9931400" cy="4893647"/>
          </a:xfrm>
          <a:prstGeom prst="rect">
            <a:avLst/>
          </a:prstGeom>
          <a:noFill/>
        </p:spPr>
        <p:txBody>
          <a:bodyPr wrap="square" rtlCol="0">
            <a:spAutoFit/>
          </a:bodyPr>
          <a:lstStyle/>
          <a:p>
            <a:pPr marL="514350" indent="-514350">
              <a:buFont typeface="+mj-lt"/>
              <a:buAutoNum type="arabicPeriod"/>
            </a:pPr>
            <a:r>
              <a:rPr lang="en-US" sz="2400" dirty="0">
                <a:latin typeface="Montserrat Light" panose="00000400000000000000"/>
              </a:rPr>
              <a:t>We seriously bit off more than we could chew</a:t>
            </a:r>
          </a:p>
          <a:p>
            <a:pPr marL="971550" lvl="1" indent="-514350">
              <a:buFont typeface="+mj-lt"/>
              <a:buAutoNum type="alphaLcPeriod"/>
            </a:pPr>
            <a:r>
              <a:rPr lang="en-US" dirty="0">
                <a:latin typeface="Montserrat Light" panose="00000400000000000000"/>
              </a:rPr>
              <a:t>Mobile development skills? Android. Database skill? Barely. UI skills? Not even. Make a new </a:t>
            </a:r>
            <a:r>
              <a:rPr lang="en-US" dirty="0" err="1">
                <a:latin typeface="Montserrat Light" panose="00000400000000000000"/>
              </a:rPr>
              <a:t>myfitnesspal</a:t>
            </a:r>
            <a:r>
              <a:rPr lang="en-US" dirty="0">
                <a:latin typeface="Montserrat Light" panose="00000400000000000000"/>
              </a:rPr>
              <a:t> + include a bunch of diets we can switch users in and out of in 6 weeks? YASS.</a:t>
            </a:r>
            <a:endParaRPr lang="en-US" sz="2000" dirty="0">
              <a:latin typeface="Montserrat Light" panose="00000400000000000000"/>
            </a:endParaRPr>
          </a:p>
          <a:p>
            <a:pPr marL="514350" indent="-514350">
              <a:buFont typeface="+mj-lt"/>
              <a:buAutoNum type="arabicPeriod"/>
            </a:pPr>
            <a:r>
              <a:rPr lang="en-US" sz="2400" dirty="0">
                <a:latin typeface="Montserrat Light" panose="00000400000000000000"/>
              </a:rPr>
              <a:t>Initial time management – In the pursuit of perfection, we lost our way.</a:t>
            </a:r>
          </a:p>
          <a:p>
            <a:pPr marL="971550" lvl="1" indent="-514350">
              <a:buFont typeface="+mj-lt"/>
              <a:buAutoNum type="alphaLcPeriod"/>
            </a:pPr>
            <a:r>
              <a:rPr lang="en-US" dirty="0">
                <a:latin typeface="Montserrat Light" panose="00000400000000000000"/>
              </a:rPr>
              <a:t>We initially focused too heavily on making things pretty. This included things like making custom buttons </a:t>
            </a:r>
            <a:r>
              <a:rPr lang="en-US" sz="1200" dirty="0">
                <a:latin typeface="Montserrat Light" panose="00000400000000000000"/>
              </a:rPr>
              <a:t>(I wish I was joking about this)</a:t>
            </a:r>
            <a:endParaRPr lang="en-US" sz="1600" dirty="0">
              <a:latin typeface="Montserrat Light" panose="00000400000000000000"/>
            </a:endParaRPr>
          </a:p>
          <a:p>
            <a:pPr marL="971550" lvl="1" indent="-514350">
              <a:buFont typeface="+mj-lt"/>
              <a:buAutoNum type="alphaLcPeriod"/>
            </a:pPr>
            <a:r>
              <a:rPr lang="en-US" dirty="0">
                <a:latin typeface="Montserrat Light" panose="00000400000000000000"/>
              </a:rPr>
              <a:t>This went on until we realized there were 2.5 weeks left until presentation.</a:t>
            </a:r>
          </a:p>
          <a:p>
            <a:pPr marL="514350" indent="-514350">
              <a:buFont typeface="+mj-lt"/>
              <a:buAutoNum type="arabicPeriod"/>
            </a:pPr>
            <a:r>
              <a:rPr lang="en-US" sz="2400" dirty="0">
                <a:latin typeface="Montserrat Light" panose="00000400000000000000"/>
              </a:rPr>
              <a:t>Distribution of work across sprints</a:t>
            </a:r>
          </a:p>
          <a:p>
            <a:pPr marL="971550" lvl="1" indent="-514350">
              <a:buFont typeface="+mj-lt"/>
              <a:buAutoNum type="alphaLcPeriod"/>
            </a:pPr>
            <a:r>
              <a:rPr lang="en-US" dirty="0">
                <a:latin typeface="Montserrat Light" panose="00000400000000000000"/>
              </a:rPr>
              <a:t>Our initial sprint only consisted of </a:t>
            </a:r>
            <a:r>
              <a:rPr lang="en-US" dirty="0" err="1">
                <a:latin typeface="Montserrat Light" panose="00000400000000000000"/>
              </a:rPr>
              <a:t>signin</a:t>
            </a:r>
            <a:r>
              <a:rPr lang="en-US" dirty="0">
                <a:latin typeface="Montserrat Light" panose="00000400000000000000"/>
              </a:rPr>
              <a:t>/signup.</a:t>
            </a:r>
          </a:p>
          <a:p>
            <a:pPr marL="971550" lvl="1" indent="-514350">
              <a:buFont typeface="+mj-lt"/>
              <a:buAutoNum type="alphaLcPeriod"/>
            </a:pPr>
            <a:r>
              <a:rPr lang="en-US" dirty="0">
                <a:latin typeface="Montserrat Light" panose="00000400000000000000"/>
              </a:rPr>
              <a:t>Our last sprint consisted of everything else. We simply spent too much time on our first sprint shining a turd as Jesse put it for us. </a:t>
            </a:r>
            <a:r>
              <a:rPr lang="en-US" sz="1200" dirty="0">
                <a:latin typeface="Montserrat Light" panose="00000400000000000000"/>
              </a:rPr>
              <a:t>(Shout outs to Jesse, thanks.)</a:t>
            </a:r>
          </a:p>
          <a:p>
            <a:pPr marL="514350" indent="-514350">
              <a:buFont typeface="+mj-lt"/>
              <a:buAutoNum type="arabicPeriod"/>
            </a:pPr>
            <a:r>
              <a:rPr lang="en-US" sz="2400" dirty="0">
                <a:latin typeface="Montserrat Light" panose="00000400000000000000"/>
              </a:rPr>
              <a:t>Switching of diets</a:t>
            </a:r>
          </a:p>
          <a:p>
            <a:pPr marL="971550" lvl="1" indent="-514350">
              <a:buFont typeface="+mj-lt"/>
              <a:buAutoNum type="alphaLcParenR"/>
            </a:pPr>
            <a:r>
              <a:rPr lang="en-US" dirty="0">
                <a:latin typeface="Montserrat Light" panose="00000400000000000000"/>
              </a:rPr>
              <a:t>We designed for it and our source has all the functions to calculate new macros for the various diets. </a:t>
            </a:r>
          </a:p>
          <a:p>
            <a:pPr marL="971550" lvl="1" indent="-514350">
              <a:buFont typeface="+mj-lt"/>
              <a:buAutoNum type="alphaLcParenR"/>
            </a:pPr>
            <a:r>
              <a:rPr lang="en-US" dirty="0">
                <a:latin typeface="Montserrat Light" panose="00000400000000000000"/>
              </a:rPr>
              <a:t>Between losing time in the beginning and having trouble with </a:t>
            </a:r>
            <a:r>
              <a:rPr lang="en-US" dirty="0" err="1">
                <a:latin typeface="Montserrat Light" panose="00000400000000000000"/>
              </a:rPr>
              <a:t>NutritionX</a:t>
            </a:r>
            <a:r>
              <a:rPr lang="en-US" dirty="0">
                <a:latin typeface="Montserrat Light" panose="00000400000000000000"/>
              </a:rPr>
              <a:t>, we were unable to both implement and log food for long enough to show a switch during our demonstration.</a:t>
            </a:r>
          </a:p>
        </p:txBody>
      </p:sp>
      <p:pic>
        <p:nvPicPr>
          <p:cNvPr id="1030" name="Picture 6" descr="Image result for heart eyes emoji transparent">
            <a:extLst>
              <a:ext uri="{FF2B5EF4-FFF2-40B4-BE49-F238E27FC236}">
                <a16:creationId xmlns:a16="http://schemas.microsoft.com/office/drawing/2014/main" id="{A0B5F327-F0E9-427A-8FEE-AB207F2D5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3121" y="2495551"/>
            <a:ext cx="203200" cy="20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743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2EFB16-B0BA-4917-90BC-DBBF62E40170}"/>
              </a:ext>
            </a:extLst>
          </p:cNvPr>
          <p:cNvSpPr/>
          <p:nvPr/>
        </p:nvSpPr>
        <p:spPr>
          <a:xfrm>
            <a:off x="-13960" y="-6980"/>
            <a:ext cx="12192000" cy="6858000"/>
          </a:xfrm>
          <a:prstGeom prst="rect">
            <a:avLst/>
          </a:prstGeom>
          <a:solidFill>
            <a:srgbClr val="2728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2822"/>
              </a:solidFill>
            </a:endParaRPr>
          </a:p>
        </p:txBody>
      </p:sp>
      <p:sp>
        <p:nvSpPr>
          <p:cNvPr id="2" name="Slide Number Placeholder 1">
            <a:extLst>
              <a:ext uri="{FF2B5EF4-FFF2-40B4-BE49-F238E27FC236}">
                <a16:creationId xmlns:a16="http://schemas.microsoft.com/office/drawing/2014/main" id="{B2207DA3-94D1-4939-A51F-22EEEE1CC96F}"/>
              </a:ext>
            </a:extLst>
          </p:cNvPr>
          <p:cNvSpPr>
            <a:spLocks noGrp="1"/>
          </p:cNvSpPr>
          <p:nvPr>
            <p:ph type="sldNum" sz="quarter" idx="12"/>
          </p:nvPr>
        </p:nvSpPr>
        <p:spPr/>
        <p:txBody>
          <a:bodyPr/>
          <a:lstStyle/>
          <a:p>
            <a:fld id="{6D22F896-40B5-4ADD-8801-0D06FADFA095}" type="slidenum">
              <a:rPr lang="en-US" sz="2000" smtClean="0"/>
              <a:t>8</a:t>
            </a:fld>
            <a:endParaRPr lang="en-US" dirty="0"/>
          </a:p>
        </p:txBody>
      </p:sp>
      <p:sp>
        <p:nvSpPr>
          <p:cNvPr id="4" name="TextBox 3">
            <a:extLst>
              <a:ext uri="{FF2B5EF4-FFF2-40B4-BE49-F238E27FC236}">
                <a16:creationId xmlns:a16="http://schemas.microsoft.com/office/drawing/2014/main" id="{9BBB945D-435F-4DDF-8A7B-E81962ACFB87}"/>
              </a:ext>
            </a:extLst>
          </p:cNvPr>
          <p:cNvSpPr txBox="1"/>
          <p:nvPr/>
        </p:nvSpPr>
        <p:spPr>
          <a:xfrm>
            <a:off x="0" y="3013501"/>
            <a:ext cx="12191999" cy="523220"/>
          </a:xfrm>
          <a:prstGeom prst="rect">
            <a:avLst/>
          </a:prstGeom>
          <a:solidFill>
            <a:srgbClr val="272822"/>
          </a:solidFill>
        </p:spPr>
        <p:txBody>
          <a:bodyPr wrap="square" rtlCol="0">
            <a:spAutoFit/>
          </a:bodyPr>
          <a:lstStyle/>
          <a:p>
            <a:pPr algn="ctr"/>
            <a:r>
              <a:rPr lang="en-IN" sz="2800" dirty="0">
                <a:solidFill>
                  <a:srgbClr val="92D050"/>
                </a:solidFill>
                <a:latin typeface="OCR A Extended" panose="02010509020102010303" pitchFamily="50" charset="0"/>
              </a:rPr>
              <a:t>TailoredNutrition</a:t>
            </a:r>
            <a:r>
              <a:rPr lang="en-IN" sz="2800" dirty="0">
                <a:latin typeface="OCR A Extended" panose="02010509020102010303" pitchFamily="50" charset="0"/>
              </a:rPr>
              <a:t>()</a:t>
            </a:r>
            <a:r>
              <a:rPr lang="en-IN" sz="2800" dirty="0">
                <a:solidFill>
                  <a:schemeClr val="tx1">
                    <a:lumMod val="65000"/>
                    <a:lumOff val="35000"/>
                  </a:schemeClr>
                </a:solidFill>
                <a:latin typeface="OCR A Extended" panose="02010509020102010303" pitchFamily="50" charset="0"/>
              </a:rPr>
              <a:t>;</a:t>
            </a:r>
          </a:p>
        </p:txBody>
      </p:sp>
    </p:spTree>
    <p:extLst>
      <p:ext uri="{BB962C8B-B14F-4D97-AF65-F5344CB8AC3E}">
        <p14:creationId xmlns:p14="http://schemas.microsoft.com/office/powerpoint/2010/main" val="1039281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174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Tx/>
              <a:buChar char="-"/>
            </a:pPr>
            <a:endParaRPr lang="en-US" sz="2800"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9</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29000">
                <a:srgbClr val="6D5479">
                  <a:lumMod val="80000"/>
                  <a:lumOff val="20000"/>
                  <a:alpha val="85000"/>
                </a:srgbClr>
              </a:gs>
              <a:gs pos="100000">
                <a:srgbClr val="5C1765">
                  <a:lumMod val="75000"/>
                  <a:lumOff val="25000"/>
                  <a:alpha val="85000"/>
                </a:srgbClr>
              </a:gs>
            </a:gsLst>
            <a:lin ang="42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2781300" y="174324"/>
            <a:ext cx="6417369" cy="830997"/>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Possible Improvements</a:t>
            </a:r>
          </a:p>
        </p:txBody>
      </p:sp>
      <p:sp>
        <p:nvSpPr>
          <p:cNvPr id="5" name="TextBox 4">
            <a:extLst>
              <a:ext uri="{FF2B5EF4-FFF2-40B4-BE49-F238E27FC236}">
                <a16:creationId xmlns:a16="http://schemas.microsoft.com/office/drawing/2014/main" id="{9D7752FE-653E-4A68-A0E8-CC7A6D2B9FFC}"/>
              </a:ext>
            </a:extLst>
          </p:cNvPr>
          <p:cNvSpPr txBox="1"/>
          <p:nvPr/>
        </p:nvSpPr>
        <p:spPr>
          <a:xfrm>
            <a:off x="590550" y="2730788"/>
            <a:ext cx="9931400" cy="2954655"/>
          </a:xfrm>
          <a:prstGeom prst="rect">
            <a:avLst/>
          </a:prstGeom>
          <a:noFill/>
        </p:spPr>
        <p:txBody>
          <a:bodyPr wrap="square" rtlCol="0">
            <a:spAutoFit/>
          </a:bodyPr>
          <a:lstStyle/>
          <a:p>
            <a:pPr marL="457200" indent="-457200">
              <a:buFont typeface="+mj-lt"/>
              <a:buAutoNum type="arabicPeriod"/>
            </a:pPr>
            <a:r>
              <a:rPr lang="en-US" sz="2800" dirty="0"/>
              <a:t>Put the database online so users can login from different devices.</a:t>
            </a:r>
          </a:p>
          <a:p>
            <a:pPr marL="914400" lvl="1" indent="-457200">
              <a:buFont typeface="+mj-lt"/>
              <a:buAutoNum type="alphaLcPeriod"/>
            </a:pPr>
            <a:r>
              <a:rPr lang="en-US" sz="2800" dirty="0"/>
              <a:t>This would open up serious design choices about user security.</a:t>
            </a:r>
          </a:p>
          <a:p>
            <a:pPr marL="457200" indent="-457200">
              <a:buFont typeface="+mj-lt"/>
              <a:buAutoNum type="arabicPeriod"/>
            </a:pPr>
            <a:r>
              <a:rPr lang="en-US" sz="2800" dirty="0"/>
              <a:t>Fully implement the diet switching portion of the project.</a:t>
            </a:r>
          </a:p>
          <a:p>
            <a:pPr marL="457200" indent="-457200">
              <a:buFont typeface="+mj-lt"/>
              <a:buAutoNum type="arabicPeriod"/>
            </a:pPr>
            <a:r>
              <a:rPr lang="en-US" sz="2800" dirty="0"/>
              <a:t>Pull step count data from Google Fit/Apple Health API to remove the choice of activity level from the user. </a:t>
            </a:r>
          </a:p>
          <a:p>
            <a:pPr marL="457200" indent="-457200">
              <a:buFont typeface="+mj-lt"/>
              <a:buAutoNum type="arabicPeriod"/>
            </a:pPr>
            <a:r>
              <a:rPr lang="en-US" sz="2800" dirty="0"/>
              <a:t>Allow users to share logs and their fitness achievements. </a:t>
            </a:r>
          </a:p>
          <a:p>
            <a:pPr marL="457200" indent="-457200">
              <a:buFont typeface="+mj-lt"/>
              <a:buAutoNum type="arabicPeriod"/>
            </a:pPr>
            <a:endParaRPr lang="en-US" dirty="0"/>
          </a:p>
        </p:txBody>
      </p:sp>
    </p:spTree>
    <p:extLst>
      <p:ext uri="{BB962C8B-B14F-4D97-AF65-F5344CB8AC3E}">
        <p14:creationId xmlns:p14="http://schemas.microsoft.com/office/powerpoint/2010/main" val="3061786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858</TotalTime>
  <Words>1029</Words>
  <Application>Microsoft Office PowerPoint</Application>
  <PresentationFormat>Widescreen</PresentationFormat>
  <Paragraphs>108</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Calibri</vt:lpstr>
      <vt:lpstr>Eurostile BQ</vt:lpstr>
      <vt:lpstr>Montserrat</vt:lpstr>
      <vt:lpstr>Montserrat Light</vt:lpstr>
      <vt:lpstr>OCR A Extended</vt:lpstr>
      <vt:lpstr>Open Sans</vt:lpstr>
      <vt:lpstr>Open Sans Light</vt:lpstr>
      <vt:lpstr>Trebuchet MS</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Tailored nutrition</dc:title>
  <dc:creator>Sanjeev Sharma</dc:creator>
  <cp:lastModifiedBy>Sanjeev Sharma</cp:lastModifiedBy>
  <cp:revision>48</cp:revision>
  <dcterms:created xsi:type="dcterms:W3CDTF">2018-05-12T15:42:53Z</dcterms:created>
  <dcterms:modified xsi:type="dcterms:W3CDTF">2018-05-18T02:25:57Z</dcterms:modified>
</cp:coreProperties>
</file>